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4057" r:id="rId2"/>
  </p:sldMasterIdLst>
  <p:notesMasterIdLst>
    <p:notesMasterId r:id="rId68"/>
  </p:notesMasterIdLst>
  <p:sldIdLst>
    <p:sldId id="337" r:id="rId3"/>
    <p:sldId id="338" r:id="rId4"/>
    <p:sldId id="362" r:id="rId5"/>
    <p:sldId id="342" r:id="rId6"/>
    <p:sldId id="370" r:id="rId7"/>
    <p:sldId id="365" r:id="rId8"/>
    <p:sldId id="369" r:id="rId9"/>
    <p:sldId id="363" r:id="rId10"/>
    <p:sldId id="328" r:id="rId11"/>
    <p:sldId id="316" r:id="rId12"/>
    <p:sldId id="364" r:id="rId13"/>
    <p:sldId id="413" r:id="rId14"/>
    <p:sldId id="414" r:id="rId15"/>
    <p:sldId id="415" r:id="rId16"/>
    <p:sldId id="400" r:id="rId17"/>
    <p:sldId id="318" r:id="rId18"/>
    <p:sldId id="390" r:id="rId19"/>
    <p:sldId id="392" r:id="rId20"/>
    <p:sldId id="425" r:id="rId21"/>
    <p:sldId id="416" r:id="rId22"/>
    <p:sldId id="419" r:id="rId23"/>
    <p:sldId id="393" r:id="rId24"/>
    <p:sldId id="394" r:id="rId25"/>
    <p:sldId id="417" r:id="rId26"/>
    <p:sldId id="426" r:id="rId27"/>
    <p:sldId id="418" r:id="rId28"/>
    <p:sldId id="427" r:id="rId29"/>
    <p:sldId id="395" r:id="rId30"/>
    <p:sldId id="412" r:id="rId31"/>
    <p:sldId id="420" r:id="rId32"/>
    <p:sldId id="421" r:id="rId33"/>
    <p:sldId id="396" r:id="rId34"/>
    <p:sldId id="397" r:id="rId35"/>
    <p:sldId id="402" r:id="rId36"/>
    <p:sldId id="428" r:id="rId37"/>
    <p:sldId id="422" r:id="rId38"/>
    <p:sldId id="403" r:id="rId39"/>
    <p:sldId id="429" r:id="rId40"/>
    <p:sldId id="423" r:id="rId41"/>
    <p:sldId id="399" r:id="rId42"/>
    <p:sldId id="424" r:id="rId43"/>
    <p:sldId id="430" r:id="rId44"/>
    <p:sldId id="401" r:id="rId45"/>
    <p:sldId id="372" r:id="rId46"/>
    <p:sldId id="374" r:id="rId47"/>
    <p:sldId id="408" r:id="rId48"/>
    <p:sldId id="409" r:id="rId49"/>
    <p:sldId id="404" r:id="rId50"/>
    <p:sldId id="375" r:id="rId51"/>
    <p:sldId id="376" r:id="rId52"/>
    <p:sldId id="377" r:id="rId53"/>
    <p:sldId id="378" r:id="rId54"/>
    <p:sldId id="380" r:id="rId55"/>
    <p:sldId id="382" r:id="rId56"/>
    <p:sldId id="384" r:id="rId57"/>
    <p:sldId id="379" r:id="rId58"/>
    <p:sldId id="383" r:id="rId59"/>
    <p:sldId id="385" r:id="rId60"/>
    <p:sldId id="389" r:id="rId61"/>
    <p:sldId id="386" r:id="rId62"/>
    <p:sldId id="387" r:id="rId63"/>
    <p:sldId id="411" r:id="rId64"/>
    <p:sldId id="405" r:id="rId65"/>
    <p:sldId id="297" r:id="rId66"/>
    <p:sldId id="366" r:id="rId67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69"/>
    </p:embeddedFont>
    <p:embeddedFont>
      <p:font typeface="맑은 고딕" panose="020B0503020000020004" pitchFamily="50" charset="-127"/>
      <p:regular r:id="rId70"/>
      <p:bold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9DB"/>
    <a:srgbClr val="908D99"/>
    <a:srgbClr val="B9BCC0"/>
    <a:srgbClr val="6D6D6D"/>
    <a:srgbClr val="C1C1C1"/>
    <a:srgbClr val="9DCBEC"/>
    <a:srgbClr val="9FB9F7"/>
    <a:srgbClr val="92A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>
      <p:cViewPr varScale="1">
        <p:scale>
          <a:sx n="62" d="100"/>
          <a:sy n="62" d="100"/>
        </p:scale>
        <p:origin x="13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font" Target="fonts/font6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5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1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678BC54-595C-4710-89A9-1B9029C0F4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78727-5604-43A8-988D-4EED695406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2BE78475-093D-4930-AD73-61FF3567FC38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2933047D-4A9A-4FFF-BA87-0C170DDC51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ED81972E-D7F5-4A8E-A7F3-E5BAC36DE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0CED30-F2D8-449E-A0FC-25822D2BC5D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C1F9E8-CE87-404B-887D-119BF8630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3D6FA9D1-9463-4F67-B918-FFFF168D6D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340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5F466C6-A350-4166-B4A2-FD07128B11D1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66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en-US"/>
          </a:p>
        </p:txBody>
      </p:sp>
      <p:sp>
        <p:nvSpPr>
          <p:cNvPr id="14340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362481B-E4BA-4CE5-A46F-9C3A72A85B06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4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11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66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45758-FC2F-4AD6-B29B-AD9124E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F6B59-A2E5-4C24-A558-BD0BE3111D89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18EDB-9281-4CDA-8A49-9D9A9F7B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B4E57-2CC8-4829-9C07-2F307216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E32CD-20EF-4F30-8289-12D6F78BB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43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45758-FC2F-4AD6-B29B-AD9124E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397B2-B3F2-4BA7-A488-FF20FAE4081B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18EDB-9281-4CDA-8A49-9D9A9F7B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B4E57-2CC8-4829-9C07-2F307216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888FA-326A-4BAE-A0FB-D9D1E24E783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49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977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082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673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0826-3212-4886-8F36-2169B05719EA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98D9-43F1-457E-9C82-1FEDAE0B71B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902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0826-3212-4886-8F36-2169B05719EA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98D9-43F1-457E-9C82-1FEDAE0B71B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47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0826-3212-4886-8F36-2169B05719EA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98D9-43F1-457E-9C82-1FEDAE0B71B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730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0826-3212-4886-8F36-2169B05719EA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98D9-43F1-457E-9C82-1FEDAE0B71B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47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0826-3212-4886-8F36-2169B05719EA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98D9-43F1-457E-9C82-1FEDAE0B71B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90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101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0826-3212-4886-8F36-2169B05719EA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98D9-43F1-457E-9C82-1FEDAE0B71B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335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0826-3212-4886-8F36-2169B05719EA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98D9-43F1-457E-9C82-1FEDAE0B71B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72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0826-3212-4886-8F36-2169B05719EA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98D9-43F1-457E-9C82-1FEDAE0B71B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790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0826-3212-4886-8F36-2169B05719EA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98D9-43F1-457E-9C82-1FEDAE0B71B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32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0826-3212-4886-8F36-2169B05719EA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98D9-43F1-457E-9C82-1FEDAE0B71B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49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0826-3212-4886-8F36-2169B05719EA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2018-12-03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98D9-43F1-457E-9C82-1FEDAE0B71B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80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45758-FC2F-4AD6-B29B-AD9124E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CE6A1-3C64-4433-900B-C57460D320A7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18EDB-9281-4CDA-8A49-9D9A9F7B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B4E57-2CC8-4829-9C07-2F307216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D31C8-B307-45B0-A9FC-32CF977056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80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51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A6BAA4A7-0F81-45F9-A58A-645E3CFA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8BC67D-8023-4D4C-B724-2CF69F3FEE2A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1BDCD59-2ED0-4357-A584-ED2743B02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12FE3535-0604-4C09-BF73-A8EDE0C2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C3DC0-EB3B-43B1-A101-D1AF69050B8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86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C9B45758-FC2F-4AD6-B29B-AD9124E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EA4B3-DF89-4630-ABA6-613FEA8D0C63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08718EDB-9281-4CDA-8A49-9D9A9F7B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12FB4E57-2CC8-4829-9C07-2F307216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9ECC6-FCF9-4542-A61E-6C9DE5C4CE0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C9B45758-FC2F-4AD6-B29B-AD9124E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08DCA2-F3D7-4AD3-9B62-AEC178C032BC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08718EDB-9281-4CDA-8A49-9D9A9F7B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12FB4E57-2CC8-4829-9C07-2F307216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47275F-FA9B-4DFE-A6EA-57F41BD5DAF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9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9B45758-FC2F-4AD6-B29B-AD9124E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E67A5-BB57-4D96-A2A9-DA2F871203B2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08718EDB-9281-4CDA-8A49-9D9A9F7B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2FB4E57-2CC8-4829-9C07-2F307216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69FBA-C9F1-423F-AC8E-FC881D0DA6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C9B45758-FC2F-4AD6-B29B-AD9124E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0070B-8931-4DFA-B5A3-DE324D1A178E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8718EDB-9281-4CDA-8A49-9D9A9F7B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12FB4E57-2CC8-4829-9C07-2F307216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A0ACF-D400-4E63-A8CE-7CD3F2EA12B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2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C9B45758-FC2F-4AD6-B29B-AD9124E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C0CE6-D098-4769-B2F9-E7F5C62F65F5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8718EDB-9281-4CDA-8A49-9D9A9F7B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12FB4E57-2CC8-4829-9C07-2F307216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645C2-4CBE-478D-AA58-E431BAF426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7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45758-FC2F-4AD6-B29B-AD9124EB4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5D34C6-971B-4374-86AF-261204E65A2F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18EDB-9281-4CDA-8A49-9D9A9F7B4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B4E57-2CC8-4829-9C07-2F307216F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6DDA65B-0BC7-46B0-BB73-F67E6D890B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43" r:id="rId3"/>
    <p:sldLayoutId id="214748405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4" r:id="rId12"/>
    <p:sldLayoutId id="2147484055" r:id="rId13"/>
    <p:sldLayoutId id="2147484056" r:id="rId1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62420826-3212-4886-8F36-2169B05719E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2018-12-03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187098D9-43F1-457E-9C82-1FEDAE0B71B4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12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>
            <a:extLst>
              <a:ext uri="{FF2B5EF4-FFF2-40B4-BE49-F238E27FC236}">
                <a16:creationId xmlns:a16="http://schemas.microsoft.com/office/drawing/2014/main" id="{7AD3014A-31E7-415B-9D14-0036AF015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4902200"/>
            <a:ext cx="2879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Times New Roman" pitchFamily="18" charset="0"/>
              </a:rPr>
              <a:t>Presenter’s Name</a:t>
            </a:r>
            <a:endParaRPr kumimoji="0"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9219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90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1655763" y="3044825"/>
            <a:ext cx="5832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4000"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학생 성적 처리 프로그램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C6D24-FC0C-4477-8362-CBC17FC327A3}"/>
              </a:ext>
            </a:extLst>
          </p:cNvPr>
          <p:cNvSpPr txBox="1"/>
          <p:nvPr/>
        </p:nvSpPr>
        <p:spPr>
          <a:xfrm>
            <a:off x="5759450" y="6092825"/>
            <a:ext cx="338455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rgbClr val="92ACE9"/>
                </a:solidFill>
                <a:latin typeface="+mn-ea"/>
                <a:ea typeface="+mn-ea"/>
              </a:rPr>
              <a:t>컴퓨터학과 </a:t>
            </a:r>
            <a:r>
              <a:rPr lang="en-US" altLang="ko-KR" dirty="0">
                <a:solidFill>
                  <a:srgbClr val="92ACE9"/>
                </a:solidFill>
                <a:latin typeface="+mn-ea"/>
                <a:ea typeface="+mn-ea"/>
              </a:rPr>
              <a:t>20171054 </a:t>
            </a:r>
            <a:r>
              <a:rPr lang="ko-KR" altLang="en-US" dirty="0">
                <a:solidFill>
                  <a:srgbClr val="92ACE9"/>
                </a:solidFill>
                <a:latin typeface="+mn-ea"/>
                <a:ea typeface="+mn-ea"/>
              </a:rPr>
              <a:t>박소연</a:t>
            </a:r>
            <a:endParaRPr lang="en-US" altLang="ko-KR" dirty="0">
              <a:solidFill>
                <a:srgbClr val="92ACE9"/>
              </a:solidFill>
              <a:latin typeface="+mn-ea"/>
              <a:ea typeface="+mn-ea"/>
            </a:endParaRPr>
          </a:p>
          <a:p>
            <a:pPr eaLnBrk="1" latinLnBrk="1" hangingPunct="1">
              <a:defRPr/>
            </a:pPr>
            <a:r>
              <a:rPr lang="ko-KR" altLang="en-US" dirty="0">
                <a:solidFill>
                  <a:srgbClr val="92ACE9"/>
                </a:solidFill>
                <a:latin typeface="+mn-ea"/>
                <a:ea typeface="+mn-ea"/>
              </a:rPr>
              <a:t>컴퓨터학과 </a:t>
            </a:r>
            <a:r>
              <a:rPr lang="en-US" altLang="ko-KR" dirty="0">
                <a:solidFill>
                  <a:srgbClr val="92ACE9"/>
                </a:solidFill>
                <a:latin typeface="+mn-ea"/>
                <a:ea typeface="+mn-ea"/>
              </a:rPr>
              <a:t>20171071 </a:t>
            </a:r>
            <a:r>
              <a:rPr lang="ko-KR" altLang="en-US" dirty="0" err="1">
                <a:solidFill>
                  <a:srgbClr val="92ACE9"/>
                </a:solidFill>
                <a:latin typeface="+mn-ea"/>
                <a:ea typeface="+mn-ea"/>
              </a:rPr>
              <a:t>장혜정</a:t>
            </a:r>
            <a:endParaRPr lang="ko-KR" altLang="en-US" dirty="0">
              <a:solidFill>
                <a:srgbClr val="92ACE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08FEDB-5F57-43AC-A59F-6BEC19518478}"/>
              </a:ext>
            </a:extLst>
          </p:cNvPr>
          <p:cNvSpPr/>
          <p:nvPr/>
        </p:nvSpPr>
        <p:spPr>
          <a:xfrm>
            <a:off x="2268538" y="1916113"/>
            <a:ext cx="4606925" cy="2881312"/>
          </a:xfrm>
          <a:prstGeom prst="rect">
            <a:avLst/>
          </a:prstGeom>
          <a:ln cap="rnd">
            <a:solidFill>
              <a:srgbClr val="9FB9F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E8ED67-DC5B-49EE-BC4F-EA44F63F03C1}"/>
              </a:ext>
            </a:extLst>
          </p:cNvPr>
          <p:cNvSpPr/>
          <p:nvPr/>
        </p:nvSpPr>
        <p:spPr bwMode="auto">
          <a:xfrm>
            <a:off x="150813" y="144946"/>
            <a:ext cx="588173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2-(2)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전체 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407E-5AC6-4FA5-BCD7-D88A445E1DE2}"/>
              </a:ext>
            </a:extLst>
          </p:cNvPr>
          <p:cNvSpPr txBox="1"/>
          <p:nvPr/>
        </p:nvSpPr>
        <p:spPr>
          <a:xfrm>
            <a:off x="2879725" y="2925763"/>
            <a:ext cx="3384550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2200" dirty="0">
                <a:solidFill>
                  <a:schemeClr val="bg1"/>
                </a:solidFill>
                <a:latin typeface="+mn-ea"/>
                <a:ea typeface="+mn-ea"/>
              </a:rPr>
              <a:t>테마 컬러 설정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그룹 3"/>
          <p:cNvGrpSpPr>
            <a:grpSpLocks/>
          </p:cNvGrpSpPr>
          <p:nvPr/>
        </p:nvGrpSpPr>
        <p:grpSpPr bwMode="auto">
          <a:xfrm>
            <a:off x="911225" y="949325"/>
            <a:ext cx="2855913" cy="1612900"/>
            <a:chOff x="659279" y="278675"/>
            <a:chExt cx="3024189" cy="1677987"/>
          </a:xfrm>
        </p:grpSpPr>
        <p:sp>
          <p:nvSpPr>
            <p:cNvPr id="21517" name="TextBox 1"/>
            <p:cNvSpPr txBox="1">
              <a:spLocks noChangeArrowheads="1"/>
            </p:cNvSpPr>
            <p:nvPr/>
          </p:nvSpPr>
          <p:spPr bwMode="auto">
            <a:xfrm>
              <a:off x="659279" y="278675"/>
              <a:ext cx="3024189" cy="1677987"/>
            </a:xfrm>
            <a:prstGeom prst="rect">
              <a:avLst/>
            </a:prstGeom>
            <a:solidFill>
              <a:srgbClr val="517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ea typeface="굴림" panose="020B0600000101010101" pitchFamily="50" charset="-127"/>
              </a:endParaRPr>
            </a:p>
          </p:txBody>
        </p:sp>
        <p:sp>
          <p:nvSpPr>
            <p:cNvPr id="47" name="TextBox 2">
              <a:extLst>
                <a:ext uri="{FF2B5EF4-FFF2-40B4-BE49-F238E27FC236}">
                  <a16:creationId xmlns:a16="http://schemas.microsoft.com/office/drawing/2014/main" id="{6BCDC994-C1E1-4385-802B-483C2745D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6953" y="917830"/>
              <a:ext cx="2008842" cy="41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학생 정보 확인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DED2B2-D26C-4B9D-9F70-8BEEE24098F7}"/>
              </a:ext>
            </a:extLst>
          </p:cNvPr>
          <p:cNvGrpSpPr/>
          <p:nvPr/>
        </p:nvGrpSpPr>
        <p:grpSpPr>
          <a:xfrm>
            <a:off x="5196301" y="943812"/>
            <a:ext cx="2856091" cy="1618476"/>
            <a:chOff x="5215863" y="953071"/>
            <a:chExt cx="3024189" cy="1677987"/>
          </a:xfrm>
          <a:solidFill>
            <a:schemeClr val="tx2">
              <a:lumMod val="75000"/>
            </a:schemeClr>
          </a:solid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1B7DFF-8481-4BC4-8159-04B01269161D}"/>
                </a:ext>
              </a:extLst>
            </p:cNvPr>
            <p:cNvSpPr txBox="1"/>
            <p:nvPr/>
          </p:nvSpPr>
          <p:spPr>
            <a:xfrm>
              <a:off x="5215863" y="953071"/>
              <a:ext cx="3024189" cy="16779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17" name="TextBox 2">
              <a:extLst>
                <a:ext uri="{FF2B5EF4-FFF2-40B4-BE49-F238E27FC236}">
                  <a16:creationId xmlns:a16="http://schemas.microsoft.com/office/drawing/2014/main" id="{BE6221FA-9B64-40A5-B37E-6DD1ADBA8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2095" y="1425107"/>
              <a:ext cx="2200686" cy="7339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+mn-ea"/>
                  <a:ea typeface="+mn-ea"/>
                  <a:cs typeface="Times New Roman" pitchFamily="18" charset="0"/>
                </a:rPr>
                <a:t>학생 데이터  및 성적정보 저장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B7F2D4-504F-45D3-9153-1870D672981D}"/>
              </a:ext>
            </a:extLst>
          </p:cNvPr>
          <p:cNvSpPr/>
          <p:nvPr/>
        </p:nvSpPr>
        <p:spPr bwMode="auto">
          <a:xfrm>
            <a:off x="150813" y="144946"/>
            <a:ext cx="588173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2-(2)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전체 구성도</a:t>
            </a:r>
          </a:p>
        </p:txBody>
      </p:sp>
      <p:sp>
        <p:nvSpPr>
          <p:cNvPr id="21509" name="TextBox 23"/>
          <p:cNvSpPr txBox="1">
            <a:spLocks noChangeArrowheads="1"/>
          </p:cNvSpPr>
          <p:nvPr/>
        </p:nvSpPr>
        <p:spPr bwMode="auto">
          <a:xfrm>
            <a:off x="911225" y="2852738"/>
            <a:ext cx="2855913" cy="1614487"/>
          </a:xfrm>
          <a:prstGeom prst="rect">
            <a:avLst/>
          </a:prstGeom>
          <a:solidFill>
            <a:srgbClr val="5179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CBDB9C01-8D42-4A71-9308-2E1B22020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350" y="3429000"/>
            <a:ext cx="2122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개인 성적 확인</a:t>
            </a:r>
          </a:p>
        </p:txBody>
      </p:sp>
      <p:sp>
        <p:nvSpPr>
          <p:cNvPr id="21511" name="TextBox 25"/>
          <p:cNvSpPr txBox="1">
            <a:spLocks noChangeArrowheads="1"/>
          </p:cNvSpPr>
          <p:nvPr/>
        </p:nvSpPr>
        <p:spPr bwMode="auto">
          <a:xfrm>
            <a:off x="5195888" y="2852738"/>
            <a:ext cx="2855912" cy="1614487"/>
          </a:xfrm>
          <a:prstGeom prst="rect">
            <a:avLst/>
          </a:prstGeom>
          <a:solidFill>
            <a:srgbClr val="5179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82A976B9-49FF-46D7-9BEC-6EAF42FB9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775" y="3305175"/>
            <a:ext cx="1898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전체 학생의</a:t>
            </a:r>
            <a:endParaRPr kumimoji="0"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성적 확인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F77F00-F87A-4200-801B-61FB57C55334}"/>
              </a:ext>
            </a:extLst>
          </p:cNvPr>
          <p:cNvSpPr txBox="1"/>
          <p:nvPr/>
        </p:nvSpPr>
        <p:spPr>
          <a:xfrm>
            <a:off x="911225" y="4757738"/>
            <a:ext cx="2855913" cy="16144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eaLnBrk="1" latinLnBrk="1" hangingPunct="1">
              <a:defRPr/>
            </a:pPr>
            <a:endParaRPr lang="ko-KR" altLang="en-US" dirty="0"/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0B17678F-8379-4F32-8C9C-1535768C6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5" y="5056188"/>
            <a:ext cx="18986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선택 학생의 시험점수 그래프</a:t>
            </a:r>
            <a:r>
              <a:rPr kumimoji="0"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(Bar Graph)</a:t>
            </a:r>
            <a:endParaRPr kumimoji="0" lang="ko-KR" alt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13557B-0263-46B6-88E6-E0093DA16D3D}"/>
              </a:ext>
            </a:extLst>
          </p:cNvPr>
          <p:cNvSpPr txBox="1"/>
          <p:nvPr/>
        </p:nvSpPr>
        <p:spPr>
          <a:xfrm>
            <a:off x="5195888" y="4757738"/>
            <a:ext cx="2855912" cy="16129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spAutoFit/>
          </a:bodyPr>
          <a:lstStyle/>
          <a:p>
            <a:pPr eaLnBrk="1" latinLnBrk="1" hangingPunct="1">
              <a:defRPr/>
            </a:pPr>
            <a:endParaRPr lang="ko-KR" altLang="en-US" dirty="0"/>
          </a:p>
        </p:txBody>
      </p:sp>
      <p:sp>
        <p:nvSpPr>
          <p:cNvPr id="31" name="TextBox 2">
            <a:extLst>
              <a:ext uri="{FF2B5EF4-FFF2-40B4-BE49-F238E27FC236}">
                <a16:creationId xmlns:a16="http://schemas.microsoft.com/office/drawing/2014/main" id="{B46A9A7D-4767-42DC-B4E9-C4A4D4A7E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5313" y="4902200"/>
            <a:ext cx="18986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선택</a:t>
            </a:r>
            <a:r>
              <a:rPr kumimoji="0"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학생의</a:t>
            </a:r>
            <a:endParaRPr kumimoji="0"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평균 학점 비율 그래프</a:t>
            </a:r>
            <a:endParaRPr kumimoji="0"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(Pie</a:t>
            </a:r>
            <a:r>
              <a:rPr kumimoji="0"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Chart)</a:t>
            </a:r>
            <a:endParaRPr kumimoji="0" lang="ko-KR" alt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26725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ThemeColor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41987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989138"/>
            <a:ext cx="4608513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41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267252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ThemeColor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43011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989138"/>
            <a:ext cx="46736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21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26725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ThemeColor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44035" name="그림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916113"/>
            <a:ext cx="4656138" cy="344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52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5D8C52-EEF5-4737-A40B-2756955DAEF6}"/>
              </a:ext>
            </a:extLst>
          </p:cNvPr>
          <p:cNvSpPr/>
          <p:nvPr/>
        </p:nvSpPr>
        <p:spPr bwMode="auto">
          <a:xfrm>
            <a:off x="150813" y="144946"/>
            <a:ext cx="77180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_(ThemeColor.java)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87727-5D77-4193-A11F-2263AF070979}"/>
              </a:ext>
            </a:extLst>
          </p:cNvPr>
          <p:cNvSpPr txBox="1"/>
          <p:nvPr/>
        </p:nvSpPr>
        <p:spPr>
          <a:xfrm>
            <a:off x="660400" y="1066800"/>
            <a:ext cx="7896225" cy="1285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 err="1">
                <a:latin typeface="+mn-ea"/>
                <a:ea typeface="+mn-ea"/>
              </a:rPr>
              <a:t>MyItemListener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아이템이 선택되면 선택된 아이템 인덱스의 색상을 </a:t>
            </a:r>
            <a:r>
              <a:rPr lang="ko-KR" altLang="en-US" dirty="0" err="1">
                <a:latin typeface="+mn-ea"/>
                <a:ea typeface="+mn-ea"/>
              </a:rPr>
              <a:t>인자값으로</a:t>
            </a:r>
            <a:r>
              <a:rPr lang="ko-KR" altLang="en-US" dirty="0">
                <a:latin typeface="+mn-ea"/>
                <a:ea typeface="+mn-ea"/>
              </a:rPr>
              <a:t> 넘겨 </a:t>
            </a:r>
            <a:r>
              <a:rPr lang="en-US" altLang="ko-KR" dirty="0" err="1">
                <a:latin typeface="+mn-ea"/>
                <a:ea typeface="+mn-ea"/>
              </a:rPr>
              <a:t>StudentsInformation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객체를 생성한다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02066-841E-4765-9CC0-A945A15712DD}"/>
              </a:ext>
            </a:extLst>
          </p:cNvPr>
          <p:cNvSpPr txBox="1"/>
          <p:nvPr/>
        </p:nvSpPr>
        <p:spPr>
          <a:xfrm>
            <a:off x="6942138" y="6165850"/>
            <a:ext cx="21590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코드의 일부입니다</a:t>
            </a:r>
          </a:p>
        </p:txBody>
      </p:sp>
      <p:pic>
        <p:nvPicPr>
          <p:cNvPr id="22533" name="그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933700"/>
            <a:ext cx="4537075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그림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547938"/>
            <a:ext cx="8713788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그림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3376613"/>
            <a:ext cx="34480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5D8C52-EEF5-4737-A40B-2756955DAEF6}"/>
              </a:ext>
            </a:extLst>
          </p:cNvPr>
          <p:cNvSpPr/>
          <p:nvPr/>
        </p:nvSpPr>
        <p:spPr bwMode="auto">
          <a:xfrm>
            <a:off x="150813" y="144946"/>
            <a:ext cx="85202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_(std_data.txt)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23555" name="그림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916113"/>
            <a:ext cx="8037512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17C73-9366-46AC-9466-8A043CCAE89F}"/>
              </a:ext>
            </a:extLst>
          </p:cNvPr>
          <p:cNvSpPr txBox="1"/>
          <p:nvPr/>
        </p:nvSpPr>
        <p:spPr>
          <a:xfrm>
            <a:off x="774700" y="1169988"/>
            <a:ext cx="7754938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이름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학번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학과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전화번호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수강과목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중간고사점수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기말고사점수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5D8C52-EEF5-4737-A40B-2756955DAEF6}"/>
              </a:ext>
            </a:extLst>
          </p:cNvPr>
          <p:cNvSpPr/>
          <p:nvPr/>
        </p:nvSpPr>
        <p:spPr bwMode="auto">
          <a:xfrm>
            <a:off x="150813" y="144946"/>
            <a:ext cx="864403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_(Student.java)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17C73-9366-46AC-9466-8A043CCAE89F}"/>
              </a:ext>
            </a:extLst>
          </p:cNvPr>
          <p:cNvSpPr txBox="1"/>
          <p:nvPr/>
        </p:nvSpPr>
        <p:spPr>
          <a:xfrm>
            <a:off x="774700" y="1169988"/>
            <a:ext cx="775493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이름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학번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학과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전화번호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수강과목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중간고사점수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기말고사점수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의 속성을 가진 학생 정보 생성자</a:t>
            </a:r>
          </a:p>
        </p:txBody>
      </p:sp>
      <p:pic>
        <p:nvPicPr>
          <p:cNvPr id="24580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55800"/>
            <a:ext cx="8310563" cy="373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820C4-7CF0-4908-9CD6-52F865C4DB4B}"/>
              </a:ext>
            </a:extLst>
          </p:cNvPr>
          <p:cNvSpPr txBox="1"/>
          <p:nvPr/>
        </p:nvSpPr>
        <p:spPr>
          <a:xfrm>
            <a:off x="6792913" y="3429000"/>
            <a:ext cx="21605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코드의 일부입니다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D17C73-9366-46AC-9466-8A043CCAE89F}"/>
              </a:ext>
            </a:extLst>
          </p:cNvPr>
          <p:cNvSpPr txBox="1"/>
          <p:nvPr/>
        </p:nvSpPr>
        <p:spPr>
          <a:xfrm>
            <a:off x="774700" y="1169988"/>
            <a:ext cx="7754938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학생 정보의 값 이용에 사용되는 </a:t>
            </a:r>
            <a:r>
              <a:rPr lang="en-US" altLang="ko-KR" dirty="0">
                <a:latin typeface="+mn-ea"/>
                <a:ea typeface="+mn-ea"/>
              </a:rPr>
              <a:t>getter, setter </a:t>
            </a:r>
            <a:r>
              <a:rPr lang="ko-KR" altLang="en-US" dirty="0">
                <a:latin typeface="+mn-ea"/>
                <a:ea typeface="+mn-ea"/>
              </a:rPr>
              <a:t>메소드</a:t>
            </a:r>
          </a:p>
        </p:txBody>
      </p:sp>
      <p:pic>
        <p:nvPicPr>
          <p:cNvPr id="25603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1916113"/>
            <a:ext cx="4289425" cy="394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D9FCA6-76EF-4277-A686-E3FE4325D981}"/>
              </a:ext>
            </a:extLst>
          </p:cNvPr>
          <p:cNvSpPr/>
          <p:nvPr/>
        </p:nvSpPr>
        <p:spPr bwMode="auto">
          <a:xfrm>
            <a:off x="150813" y="144946"/>
            <a:ext cx="864403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_(Student.java)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812" y="1916832"/>
            <a:ext cx="507501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4429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Students Information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75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140DFB-2D06-4841-8F4C-999F8A5CEF95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517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0243" name="TextBox 4"/>
          <p:cNvSpPr txBox="1">
            <a:spLocks noChangeArrowheads="1"/>
          </p:cNvSpPr>
          <p:nvPr/>
        </p:nvSpPr>
        <p:spPr bwMode="auto">
          <a:xfrm>
            <a:off x="1200150" y="3127375"/>
            <a:ext cx="217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3600">
                <a:solidFill>
                  <a:schemeClr val="bg1"/>
                </a:solidFill>
                <a:latin typeface="Times New Roman" panose="02020603050405020304" pitchFamily="18" charset="0"/>
                <a:ea typeface="HY나무L" pitchFamily="18" charset="-127"/>
                <a:cs typeface="Times New Roman" panose="02020603050405020304" pitchFamily="18" charset="0"/>
              </a:rPr>
              <a:t>I N D E X</a:t>
            </a:r>
            <a:endParaRPr kumimoji="0" lang="ko-KR" altLang="en-US" sz="3600">
              <a:solidFill>
                <a:schemeClr val="bg1"/>
              </a:solidFill>
              <a:latin typeface="Times New Roman" panose="02020603050405020304" pitchFamily="18" charset="0"/>
              <a:ea typeface="HY나무L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C958251B-D7C0-412B-9CDD-7939D5468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2989263"/>
            <a:ext cx="32067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auto" latinLnBrk="1" hangingPunct="1">
              <a:spcBef>
                <a:spcPct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0" lang="ko-KR" altLang="en-US" sz="1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서론</a:t>
            </a:r>
            <a:endParaRPr kumimoji="0" lang="en-US" altLang="ko-KR" sz="18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  <a:p>
            <a:pPr eaLnBrk="1" fontAlgn="auto" latinLnBrk="1" hangingPunct="1">
              <a:spcBef>
                <a:spcPct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8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  <a:p>
            <a:pPr eaLnBrk="1" fontAlgn="auto" latinLnBrk="1" hangingPunct="1">
              <a:spcBef>
                <a:spcPct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0" lang="ko-KR" altLang="en-US" sz="1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프로그램의 구조 및 구성</a:t>
            </a:r>
            <a:endParaRPr kumimoji="0" lang="en-US" altLang="ko-KR" sz="18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  <a:p>
            <a:pPr eaLnBrk="1" fontAlgn="auto" latinLnBrk="1" hangingPunct="1">
              <a:spcBef>
                <a:spcPct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8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  <a:p>
            <a:pPr eaLnBrk="1" fontAlgn="auto" latinLnBrk="1" hangingPunct="1">
              <a:spcBef>
                <a:spcPct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0" lang="ko-KR" altLang="en-US" sz="1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rPr>
              <a:t>결과 및 토의</a:t>
            </a:r>
            <a:endParaRPr kumimoji="0" lang="en-US" altLang="ko-KR" sz="1800" dirty="0">
              <a:solidFill>
                <a:schemeClr val="bg1">
                  <a:lumMod val="85000"/>
                </a:schemeClr>
              </a:solidFill>
              <a:latin typeface="Times New Roman" pitchFamily="18" charset="0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4429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Students Information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46083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7700"/>
            <a:ext cx="495935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36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23519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Data Input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50179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그림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25638"/>
            <a:ext cx="4959350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12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5D8C52-EEF5-4737-A40B-2756955DAEF6}"/>
              </a:ext>
            </a:extLst>
          </p:cNvPr>
          <p:cNvSpPr/>
          <p:nvPr/>
        </p:nvSpPr>
        <p:spPr bwMode="auto">
          <a:xfrm>
            <a:off x="150813" y="144946"/>
            <a:ext cx="87804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_(StudentsInformation.java)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26627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73238"/>
            <a:ext cx="8223250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87727-5D77-4193-A11F-2263AF070979}"/>
              </a:ext>
            </a:extLst>
          </p:cNvPr>
          <p:cNvSpPr txBox="1"/>
          <p:nvPr/>
        </p:nvSpPr>
        <p:spPr>
          <a:xfrm>
            <a:off x="623888" y="790575"/>
            <a:ext cx="7896225" cy="10618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2400" b="1" dirty="0" err="1">
                <a:latin typeface="+mn-ea"/>
                <a:ea typeface="+mn-ea"/>
              </a:rPr>
              <a:t>FileIO</a:t>
            </a:r>
            <a:endParaRPr lang="en-US" altLang="ko-KR" sz="2400" b="1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File</a:t>
            </a:r>
            <a:r>
              <a:rPr lang="ko-KR" altLang="en-US" dirty="0">
                <a:latin typeface="+mn-ea"/>
                <a:ea typeface="+mn-ea"/>
              </a:rPr>
              <a:t>을 읽어와서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학생 정보인 </a:t>
            </a:r>
            <a:r>
              <a:rPr lang="en-US" altLang="ko-KR" dirty="0">
                <a:latin typeface="+mn-ea"/>
                <a:ea typeface="+mn-ea"/>
              </a:rPr>
              <a:t>Student </a:t>
            </a:r>
            <a:r>
              <a:rPr lang="ko-KR" altLang="en-US" dirty="0">
                <a:latin typeface="+mn-ea"/>
                <a:ea typeface="+mn-ea"/>
              </a:rPr>
              <a:t>객체의 동적 배열에 정보를 저장한다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C303F-97D6-45F4-8913-EA9A34CDC583}"/>
              </a:ext>
            </a:extLst>
          </p:cNvPr>
          <p:cNvSpPr txBox="1"/>
          <p:nvPr/>
        </p:nvSpPr>
        <p:spPr>
          <a:xfrm>
            <a:off x="6659563" y="5516563"/>
            <a:ext cx="21605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코드의 일부입니다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5D8C52-EEF5-4737-A40B-2756955DAEF6}"/>
              </a:ext>
            </a:extLst>
          </p:cNvPr>
          <p:cNvSpPr/>
          <p:nvPr/>
        </p:nvSpPr>
        <p:spPr bwMode="auto">
          <a:xfrm>
            <a:off x="150813" y="144946"/>
            <a:ext cx="87804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_(StudentsInformation.java)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87727-5D77-4193-A11F-2263AF070979}"/>
              </a:ext>
            </a:extLst>
          </p:cNvPr>
          <p:cNvSpPr txBox="1"/>
          <p:nvPr/>
        </p:nvSpPr>
        <p:spPr>
          <a:xfrm>
            <a:off x="623888" y="1341438"/>
            <a:ext cx="7896225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 err="1">
                <a:latin typeface="+mn-ea"/>
                <a:ea typeface="+mn-ea"/>
              </a:rPr>
              <a:t>addStudents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메소드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새로운 </a:t>
            </a:r>
            <a:r>
              <a:rPr lang="en-US" altLang="ko-KR" dirty="0">
                <a:latin typeface="+mn-ea"/>
                <a:ea typeface="+mn-ea"/>
              </a:rPr>
              <a:t>Student </a:t>
            </a:r>
            <a:r>
              <a:rPr lang="ko-KR" altLang="en-US" dirty="0">
                <a:latin typeface="+mn-ea"/>
                <a:ea typeface="+mn-ea"/>
              </a:rPr>
              <a:t>객체를 기존의 </a:t>
            </a:r>
            <a:r>
              <a:rPr lang="en-US" altLang="ko-KR" sz="2000" dirty="0" err="1">
                <a:solidFill>
                  <a:srgbClr val="FF0000"/>
                </a:solidFill>
                <a:latin typeface="+mn-ea"/>
                <a:ea typeface="+mn-ea"/>
              </a:rPr>
              <a:t>ArrayList</a:t>
            </a:r>
            <a:r>
              <a:rPr lang="en-US" altLang="ko-KR" sz="2000" dirty="0">
                <a:solidFill>
                  <a:srgbClr val="FF0000"/>
                </a:solidFill>
                <a:latin typeface="+mn-ea"/>
                <a:ea typeface="+mn-ea"/>
              </a:rPr>
              <a:t>&lt;Student&gt;</a:t>
            </a:r>
            <a:r>
              <a:rPr lang="ko-KR" altLang="en-US" dirty="0">
                <a:latin typeface="+mn-ea"/>
                <a:ea typeface="+mn-ea"/>
              </a:rPr>
              <a:t>에 추가하는 메소드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7652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141663"/>
            <a:ext cx="838835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02066-841E-4765-9CC0-A945A15712DD}"/>
              </a:ext>
            </a:extLst>
          </p:cNvPr>
          <p:cNvSpPr txBox="1"/>
          <p:nvPr/>
        </p:nvSpPr>
        <p:spPr>
          <a:xfrm>
            <a:off x="6883400" y="3970338"/>
            <a:ext cx="21605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코드의 일부입니다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4429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Students Information</a:t>
            </a:r>
            <a:endParaRPr kumimoji="0" lang="ko-KR" altLang="en-US" sz="2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47107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6252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521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327674"/>
            <a:ext cx="5010150" cy="226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4429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Students Information</a:t>
            </a:r>
            <a:endParaRPr kumimoji="0" lang="ko-KR" altLang="en-US" sz="2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799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23519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Data Input</a:t>
            </a:r>
            <a:endParaRPr kumimoji="0" lang="ko-KR" altLang="en-US" sz="2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49156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949450"/>
            <a:ext cx="6580188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606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028109" cy="306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159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5D8C52-EEF5-4737-A40B-2756955DAEF6}"/>
              </a:ext>
            </a:extLst>
          </p:cNvPr>
          <p:cNvSpPr/>
          <p:nvPr/>
        </p:nvSpPr>
        <p:spPr bwMode="auto">
          <a:xfrm>
            <a:off x="150813" y="144946"/>
            <a:ext cx="829470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_(Datainput.java)</a:t>
            </a:r>
            <a:endParaRPr kumimoji="0"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87727-5D77-4193-A11F-2263AF070979}"/>
              </a:ext>
            </a:extLst>
          </p:cNvPr>
          <p:cNvSpPr txBox="1"/>
          <p:nvPr/>
        </p:nvSpPr>
        <p:spPr>
          <a:xfrm>
            <a:off x="623888" y="790575"/>
            <a:ext cx="7896225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새로 입력된 학생 데이터 저장 버튼의 </a:t>
            </a:r>
            <a:r>
              <a:rPr lang="en-US" altLang="ko-KR" dirty="0">
                <a:latin typeface="+mn-ea"/>
                <a:ea typeface="+mn-ea"/>
              </a:rPr>
              <a:t>ActionListener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1300" dirty="0">
                <a:latin typeface="+mn-ea"/>
                <a:ea typeface="+mn-ea"/>
              </a:rPr>
              <a:t>버튼이 눌리면 파일을 읽어와서 기존</a:t>
            </a:r>
            <a:r>
              <a:rPr lang="en-US" altLang="ko-KR" sz="1300" dirty="0">
                <a:latin typeface="+mn-ea"/>
                <a:ea typeface="+mn-ea"/>
              </a:rPr>
              <a:t> </a:t>
            </a:r>
            <a:r>
              <a:rPr lang="ko-KR" altLang="en-US" sz="1300" dirty="0">
                <a:latin typeface="+mn-ea"/>
                <a:ea typeface="+mn-ea"/>
              </a:rPr>
              <a:t>파일 데이터가 저장된 동적 배열에 객체를 추가한다</a:t>
            </a:r>
            <a:endParaRPr lang="en-US" altLang="ko-KR" sz="1300" dirty="0">
              <a:latin typeface="+mn-ea"/>
              <a:ea typeface="+mn-ea"/>
            </a:endParaRPr>
          </a:p>
        </p:txBody>
      </p:sp>
      <p:pic>
        <p:nvPicPr>
          <p:cNvPr id="29700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658938"/>
            <a:ext cx="8475662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FD94D-CE5C-4C04-855F-833FA31A193F}"/>
              </a:ext>
            </a:extLst>
          </p:cNvPr>
          <p:cNvSpPr txBox="1"/>
          <p:nvPr/>
        </p:nvSpPr>
        <p:spPr>
          <a:xfrm>
            <a:off x="6732588" y="6343650"/>
            <a:ext cx="21605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코드의 일부입니다</a:t>
            </a:r>
          </a:p>
        </p:txBody>
      </p:sp>
      <p:sp>
        <p:nvSpPr>
          <p:cNvPr id="2" name="타원 1"/>
          <p:cNvSpPr/>
          <p:nvPr/>
        </p:nvSpPr>
        <p:spPr>
          <a:xfrm>
            <a:off x="67918" y="1560513"/>
            <a:ext cx="3314601" cy="360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27584" y="5445224"/>
            <a:ext cx="223224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5D8C52-EEF5-4737-A40B-2756955DAEF6}"/>
              </a:ext>
            </a:extLst>
          </p:cNvPr>
          <p:cNvSpPr/>
          <p:nvPr/>
        </p:nvSpPr>
        <p:spPr bwMode="auto">
          <a:xfrm>
            <a:off x="150813" y="144946"/>
            <a:ext cx="725608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_(GetData.java)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87727-5D77-4193-A11F-2263AF070979}"/>
              </a:ext>
            </a:extLst>
          </p:cNvPr>
          <p:cNvSpPr txBox="1"/>
          <p:nvPr/>
        </p:nvSpPr>
        <p:spPr>
          <a:xfrm>
            <a:off x="623888" y="925513"/>
            <a:ext cx="7896225" cy="455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 err="1">
                <a:latin typeface="+mn-ea"/>
                <a:ea typeface="+mn-ea"/>
              </a:rPr>
              <a:t>StudentsInformation</a:t>
            </a:r>
            <a:r>
              <a:rPr lang="ko-KR" altLang="en-US" dirty="0">
                <a:latin typeface="+mn-ea"/>
                <a:ea typeface="+mn-ea"/>
              </a:rPr>
              <a:t> 이외의 패널에서 사용하는 </a:t>
            </a:r>
            <a:r>
              <a:rPr lang="en-US" altLang="ko-KR" dirty="0">
                <a:latin typeface="+mn-ea"/>
                <a:ea typeface="+mn-ea"/>
              </a:rPr>
              <a:t>File Data </a:t>
            </a:r>
            <a:r>
              <a:rPr lang="ko-KR" altLang="en-US" dirty="0">
                <a:latin typeface="+mn-ea"/>
                <a:ea typeface="+mn-ea"/>
              </a:rPr>
              <a:t>읽기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C303F-97D6-45F4-8913-EA9A34CDC583}"/>
              </a:ext>
            </a:extLst>
          </p:cNvPr>
          <p:cNvSpPr txBox="1"/>
          <p:nvPr/>
        </p:nvSpPr>
        <p:spPr>
          <a:xfrm>
            <a:off x="6804025" y="6188075"/>
            <a:ext cx="21605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코드의 일부입니다</a:t>
            </a:r>
          </a:p>
        </p:txBody>
      </p:sp>
      <p:pic>
        <p:nvPicPr>
          <p:cNvPr id="28677" name="그림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754188"/>
            <a:ext cx="7524750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>
            <a:extLst>
              <a:ext uri="{FF2B5EF4-FFF2-40B4-BE49-F238E27FC236}">
                <a16:creationId xmlns:a16="http://schemas.microsoft.com/office/drawing/2014/main" id="{7AD3014A-31E7-415B-9D14-0036AF015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4902200"/>
            <a:ext cx="2879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Times New Roman" pitchFamily="18" charset="0"/>
              </a:rPr>
              <a:t>Presenter’s Name</a:t>
            </a:r>
            <a:endParaRPr kumimoji="0"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12291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163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1304925" y="2767013"/>
            <a:ext cx="69659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7429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kumimoji="0" lang="ko-KR" altLang="en-US" sz="4000"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설계 과제 목적 및 내용</a:t>
            </a:r>
            <a:r>
              <a:rPr kumimoji="0" lang="en-US" altLang="ko-KR" sz="4000"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,</a:t>
            </a:r>
            <a:r>
              <a:rPr kumimoji="0" lang="ko-KR" altLang="en-US" sz="4000"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 담당 분야의 참여도</a:t>
            </a:r>
            <a:endParaRPr kumimoji="0" lang="en-US" altLang="ko-KR" sz="4000">
              <a:latin typeface="HY견고딕" pitchFamily="18" charset="-127"/>
              <a:ea typeface="HY견고딕" pitchFamily="18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318548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개인 성적 확인</a:t>
            </a:r>
          </a:p>
        </p:txBody>
      </p:sp>
      <p:pic>
        <p:nvPicPr>
          <p:cNvPr id="51203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6252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14525"/>
            <a:ext cx="49657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그림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1912938"/>
            <a:ext cx="608647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71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318548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개인 성적 확인</a:t>
            </a:r>
          </a:p>
        </p:txBody>
      </p:sp>
      <p:pic>
        <p:nvPicPr>
          <p:cNvPr id="52227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6252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14525"/>
            <a:ext cx="49657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그림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912938"/>
            <a:ext cx="6046787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531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5D8C52-EEF5-4737-A40B-2756955DAEF6}"/>
              </a:ext>
            </a:extLst>
          </p:cNvPr>
          <p:cNvSpPr/>
          <p:nvPr/>
        </p:nvSpPr>
        <p:spPr bwMode="auto">
          <a:xfrm>
            <a:off x="150813" y="144946"/>
            <a:ext cx="70694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_(Panel3.java)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87727-5D77-4193-A11F-2263AF070979}"/>
              </a:ext>
            </a:extLst>
          </p:cNvPr>
          <p:cNvSpPr txBox="1"/>
          <p:nvPr/>
        </p:nvSpPr>
        <p:spPr>
          <a:xfrm>
            <a:off x="827088" y="1155700"/>
            <a:ext cx="7896225" cy="869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Panel3 </a:t>
            </a:r>
            <a:r>
              <a:rPr lang="ko-KR" altLang="en-US" dirty="0">
                <a:latin typeface="+mn-ea"/>
                <a:ea typeface="+mn-ea"/>
              </a:rPr>
              <a:t>생성자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체크박스의 선택된 아이템에 따라 </a:t>
            </a:r>
            <a:r>
              <a:rPr lang="en-US" altLang="ko-KR" dirty="0" err="1">
                <a:latin typeface="+mn-ea"/>
                <a:ea typeface="+mn-ea"/>
              </a:rPr>
              <a:t>ArrayList</a:t>
            </a:r>
            <a:r>
              <a:rPr lang="ko-KR" altLang="en-US" dirty="0">
                <a:latin typeface="+mn-ea"/>
                <a:ea typeface="+mn-ea"/>
              </a:rPr>
              <a:t>의 정보를 불러온다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0724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343150"/>
            <a:ext cx="7150100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5D8C52-EEF5-4737-A40B-2756955DAEF6}"/>
              </a:ext>
            </a:extLst>
          </p:cNvPr>
          <p:cNvSpPr/>
          <p:nvPr/>
        </p:nvSpPr>
        <p:spPr bwMode="auto">
          <a:xfrm>
            <a:off x="150813" y="144946"/>
            <a:ext cx="715920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_(Panel3.java)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87727-5D77-4193-A11F-2263AF070979}"/>
              </a:ext>
            </a:extLst>
          </p:cNvPr>
          <p:cNvSpPr txBox="1"/>
          <p:nvPr/>
        </p:nvSpPr>
        <p:spPr>
          <a:xfrm>
            <a:off x="592138" y="1252538"/>
            <a:ext cx="7897812" cy="869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 err="1">
                <a:latin typeface="+mn-ea"/>
                <a:ea typeface="+mn-ea"/>
              </a:rPr>
              <a:t>MyItemListener</a:t>
            </a:r>
            <a:r>
              <a:rPr lang="ko-KR" altLang="en-US" dirty="0">
                <a:latin typeface="+mn-ea"/>
                <a:ea typeface="+mn-ea"/>
              </a:rPr>
              <a:t> 클래스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체크박스에 선택된 </a:t>
            </a:r>
            <a:r>
              <a:rPr lang="en-US" altLang="ko-KR" dirty="0">
                <a:latin typeface="+mn-ea"/>
                <a:ea typeface="+mn-ea"/>
              </a:rPr>
              <a:t>Item</a:t>
            </a:r>
            <a:r>
              <a:rPr lang="ko-KR" altLang="en-US" dirty="0">
                <a:latin typeface="+mn-ea"/>
                <a:ea typeface="+mn-ea"/>
              </a:rPr>
              <a:t>에 따라 평균을 계산하고 학점을 부여한다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pic>
        <p:nvPicPr>
          <p:cNvPr id="31748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8780463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02066-841E-4765-9CC0-A945A15712DD}"/>
              </a:ext>
            </a:extLst>
          </p:cNvPr>
          <p:cNvSpPr txBox="1"/>
          <p:nvPr/>
        </p:nvSpPr>
        <p:spPr>
          <a:xfrm>
            <a:off x="6370638" y="4941888"/>
            <a:ext cx="216058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코드의 일부입니다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1787727-5D77-4193-A11F-2263AF070979}"/>
              </a:ext>
            </a:extLst>
          </p:cNvPr>
          <p:cNvSpPr txBox="1"/>
          <p:nvPr/>
        </p:nvSpPr>
        <p:spPr>
          <a:xfrm>
            <a:off x="623888" y="1341438"/>
            <a:ext cx="7896225" cy="8683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Grading</a:t>
            </a:r>
            <a:r>
              <a:rPr lang="ko-KR" altLang="en-US" dirty="0">
                <a:latin typeface="+mn-ea"/>
                <a:ea typeface="+mn-ea"/>
              </a:rPr>
              <a:t> 클래스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절대평가 점수 기준에 따라 평균 성적으로 학점을 부여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02066-841E-4765-9CC0-A945A15712DD}"/>
              </a:ext>
            </a:extLst>
          </p:cNvPr>
          <p:cNvSpPr txBox="1"/>
          <p:nvPr/>
        </p:nvSpPr>
        <p:spPr>
          <a:xfrm>
            <a:off x="6883400" y="3970338"/>
            <a:ext cx="21605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코드의 일부입니다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0CCB33-703F-412A-91FF-96735F42954A}"/>
              </a:ext>
            </a:extLst>
          </p:cNvPr>
          <p:cNvSpPr/>
          <p:nvPr/>
        </p:nvSpPr>
        <p:spPr bwMode="auto">
          <a:xfrm>
            <a:off x="150813" y="144946"/>
            <a:ext cx="715920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 _(Panel3.java)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33797" name="그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276475"/>
            <a:ext cx="5002212" cy="421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244" y="2294336"/>
            <a:ext cx="3719513" cy="226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245" y="2294336"/>
            <a:ext cx="3721894" cy="226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2293144"/>
            <a:ext cx="3724275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그림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93144"/>
            <a:ext cx="7742289" cy="387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아래쪽 화살표 8">
            <a:extLst>
              <a:ext uri="{FF2B5EF4-FFF2-40B4-BE49-F238E27FC236}">
                <a16:creationId xmlns:a16="http://schemas.microsoft.com/office/drawing/2014/main" id="{50704E6F-875F-494C-84C0-8EE0ACE9E17F}"/>
              </a:ext>
            </a:extLst>
          </p:cNvPr>
          <p:cNvSpPr/>
          <p:nvPr/>
        </p:nvSpPr>
        <p:spPr>
          <a:xfrm rot="8317352">
            <a:off x="7535542" y="3533026"/>
            <a:ext cx="576064" cy="687217"/>
          </a:xfrm>
          <a:prstGeom prst="downArrow">
            <a:avLst>
              <a:gd name="adj1" fmla="val 50000"/>
              <a:gd name="adj2" fmla="val 46542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normalizeH="0" baseline="0" noProof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87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411753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All Students’ Scores</a:t>
            </a:r>
          </a:p>
        </p:txBody>
      </p:sp>
      <p:pic>
        <p:nvPicPr>
          <p:cNvPr id="55299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6252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14525"/>
            <a:ext cx="49657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그림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912938"/>
            <a:ext cx="6637338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그림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914525"/>
            <a:ext cx="6653213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5" name="그림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1914525"/>
            <a:ext cx="6637337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39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1787727-5D77-4193-A11F-2263AF070979}"/>
              </a:ext>
            </a:extLst>
          </p:cNvPr>
          <p:cNvSpPr txBox="1"/>
          <p:nvPr/>
        </p:nvSpPr>
        <p:spPr>
          <a:xfrm>
            <a:off x="623888" y="776288"/>
            <a:ext cx="7896225" cy="170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Panel4 </a:t>
            </a:r>
            <a:r>
              <a:rPr lang="ko-KR" altLang="en-US" dirty="0">
                <a:latin typeface="+mn-ea"/>
                <a:ea typeface="+mn-ea"/>
              </a:rPr>
              <a:t>생성자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전체 학생의 성적과 과목을 </a:t>
            </a:r>
            <a:r>
              <a:rPr lang="en-US" altLang="ko-KR" dirty="0" err="1">
                <a:latin typeface="+mn-ea"/>
                <a:ea typeface="+mn-ea"/>
              </a:rPr>
              <a:t>TextArea</a:t>
            </a:r>
            <a:r>
              <a:rPr lang="ko-KR" altLang="en-US" dirty="0">
                <a:latin typeface="+mn-ea"/>
                <a:ea typeface="+mn-ea"/>
              </a:rPr>
              <a:t>에 출력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과목 전체 점수를 기준으로 한 학생 등수를 </a:t>
            </a:r>
            <a:r>
              <a:rPr lang="en-US" altLang="ko-KR" dirty="0" err="1">
                <a:latin typeface="+mn-ea"/>
                <a:ea typeface="+mn-ea"/>
              </a:rPr>
              <a:t>TextArea</a:t>
            </a:r>
            <a:r>
              <a:rPr lang="ko-KR" altLang="en-US" dirty="0">
                <a:latin typeface="+mn-ea"/>
                <a:ea typeface="+mn-ea"/>
              </a:rPr>
              <a:t>에 출력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0CCB33-703F-412A-91FF-96735F42954A}"/>
              </a:ext>
            </a:extLst>
          </p:cNvPr>
          <p:cNvSpPr/>
          <p:nvPr/>
        </p:nvSpPr>
        <p:spPr bwMode="auto">
          <a:xfrm>
            <a:off x="150813" y="144946"/>
            <a:ext cx="715920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 _(Panel3.java)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34820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181225"/>
            <a:ext cx="8748713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02066-841E-4765-9CC0-A945A15712DD}"/>
              </a:ext>
            </a:extLst>
          </p:cNvPr>
          <p:cNvSpPr txBox="1"/>
          <p:nvPr/>
        </p:nvSpPr>
        <p:spPr>
          <a:xfrm>
            <a:off x="6588125" y="5013325"/>
            <a:ext cx="21605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코드의 일부입니다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376705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All Subjects Score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53254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7218262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아래쪽 화살표 8">
            <a:extLst>
              <a:ext uri="{FF2B5EF4-FFF2-40B4-BE49-F238E27FC236}">
                <a16:creationId xmlns:a16="http://schemas.microsoft.com/office/drawing/2014/main" id="{6A4E713F-A369-47A3-A9AC-512932085E11}"/>
              </a:ext>
            </a:extLst>
          </p:cNvPr>
          <p:cNvSpPr/>
          <p:nvPr/>
        </p:nvSpPr>
        <p:spPr>
          <a:xfrm rot="13229876">
            <a:off x="5158190" y="4613856"/>
            <a:ext cx="576064" cy="687217"/>
          </a:xfrm>
          <a:prstGeom prst="downArrow">
            <a:avLst>
              <a:gd name="adj1" fmla="val 50000"/>
              <a:gd name="adj2" fmla="val 46542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normalizeH="0" baseline="0" noProof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4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376705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All Subjects Score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53253" name="그림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97" y="1844824"/>
            <a:ext cx="4896544" cy="440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94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2B7D13-DB1B-43B8-86B7-192F304A1B8D}"/>
              </a:ext>
            </a:extLst>
          </p:cNvPr>
          <p:cNvSpPr/>
          <p:nvPr/>
        </p:nvSpPr>
        <p:spPr bwMode="auto">
          <a:xfrm>
            <a:off x="150813" y="144946"/>
            <a:ext cx="479650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1-(1)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프로그램의 목적</a:t>
            </a:r>
          </a:p>
        </p:txBody>
      </p:sp>
      <p:grpSp>
        <p:nvGrpSpPr>
          <p:cNvPr id="13315" name="그룹 2"/>
          <p:cNvGrpSpPr>
            <a:grpSpLocks/>
          </p:cNvGrpSpPr>
          <p:nvPr/>
        </p:nvGrpSpPr>
        <p:grpSpPr bwMode="auto">
          <a:xfrm>
            <a:off x="536575" y="1143000"/>
            <a:ext cx="8124825" cy="1057275"/>
            <a:chOff x="536341" y="1143716"/>
            <a:chExt cx="8124780" cy="105608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E2E486-825B-495C-A53E-2BD5A171DBBC}"/>
                </a:ext>
              </a:extLst>
            </p:cNvPr>
            <p:cNvSpPr/>
            <p:nvPr/>
          </p:nvSpPr>
          <p:spPr>
            <a:xfrm>
              <a:off x="660165" y="1308630"/>
              <a:ext cx="8000956" cy="840428"/>
            </a:xfrm>
            <a:prstGeom prst="rect">
              <a:avLst/>
            </a:prstGeom>
            <a:solidFill>
              <a:srgbClr val="908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pic>
          <p:nvPicPr>
            <p:cNvPr id="13328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8" t="30774" r="61212" b="33748"/>
            <a:stretch>
              <a:fillRect/>
            </a:stretch>
          </p:blipFill>
          <p:spPr bwMode="auto">
            <a:xfrm>
              <a:off x="536341" y="1143716"/>
              <a:ext cx="1012815" cy="104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99B13B2-9070-45DC-ADA0-8E1B4CC30F6A}"/>
                </a:ext>
              </a:extLst>
            </p:cNvPr>
            <p:cNvSpPr/>
            <p:nvPr/>
          </p:nvSpPr>
          <p:spPr>
            <a:xfrm>
              <a:off x="1447561" y="1219830"/>
              <a:ext cx="7034174" cy="97997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2100" b="1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학부생의 시험 성적을 처리하는 대학교 교수님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을 위한 성적처리 프로그램</a:t>
              </a:r>
            </a:p>
          </p:txBody>
        </p:sp>
        <p:sp>
          <p:nvSpPr>
            <p:cNvPr id="13330" name="직사각형 2"/>
            <p:cNvSpPr>
              <a:spLocks noChangeArrowheads="1"/>
            </p:cNvSpPr>
            <p:nvPr/>
          </p:nvSpPr>
          <p:spPr bwMode="auto">
            <a:xfrm>
              <a:off x="661718" y="1143716"/>
              <a:ext cx="393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>
                  <a:solidFill>
                    <a:schemeClr val="bg1"/>
                  </a:solidFill>
                  <a:latin typeface="Calibri" panose="020F0502020204030204" pitchFamily="34" charset="0"/>
                  <a:ea typeface="굴림" panose="020B0600000101010101" pitchFamily="50" charset="-127"/>
                </a:rPr>
                <a:t>1</a:t>
              </a:r>
              <a:endParaRPr lang="ko-KR" altLang="en-US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3316" name="직사각형 2"/>
          <p:cNvSpPr>
            <a:spLocks noChangeArrowheads="1"/>
          </p:cNvSpPr>
          <p:nvPr/>
        </p:nvSpPr>
        <p:spPr bwMode="auto">
          <a:xfrm>
            <a:off x="2352675" y="3032125"/>
            <a:ext cx="393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50" charset="-127"/>
              </a:rPr>
              <a:t>2</a:t>
            </a:r>
            <a:endParaRPr lang="ko-KR" altLang="en-US">
              <a:solidFill>
                <a:schemeClr val="bg1"/>
              </a:solidFill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grpSp>
        <p:nvGrpSpPr>
          <p:cNvPr id="13317" name="그룹 22"/>
          <p:cNvGrpSpPr>
            <a:grpSpLocks/>
          </p:cNvGrpSpPr>
          <p:nvPr/>
        </p:nvGrpSpPr>
        <p:grpSpPr bwMode="auto">
          <a:xfrm>
            <a:off x="536575" y="2566988"/>
            <a:ext cx="8124825" cy="1765300"/>
            <a:chOff x="536341" y="1143716"/>
            <a:chExt cx="8124780" cy="149814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F38A80-1A53-4878-A419-CAAEC7AE37B7}"/>
                </a:ext>
              </a:extLst>
            </p:cNvPr>
            <p:cNvSpPr/>
            <p:nvPr/>
          </p:nvSpPr>
          <p:spPr>
            <a:xfrm>
              <a:off x="660165" y="1308081"/>
              <a:ext cx="8000956" cy="1333784"/>
            </a:xfrm>
            <a:prstGeom prst="rect">
              <a:avLst/>
            </a:prstGeom>
            <a:solidFill>
              <a:srgbClr val="908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pic>
          <p:nvPicPr>
            <p:cNvPr id="13324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8" t="30774" r="61212" b="33748"/>
            <a:stretch>
              <a:fillRect/>
            </a:stretch>
          </p:blipFill>
          <p:spPr bwMode="auto">
            <a:xfrm>
              <a:off x="536341" y="1156792"/>
              <a:ext cx="1012815" cy="104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261A833-3D5F-4FBC-A071-AC46DD025262}"/>
                </a:ext>
              </a:extLst>
            </p:cNvPr>
            <p:cNvSpPr/>
            <p:nvPr/>
          </p:nvSpPr>
          <p:spPr>
            <a:xfrm>
              <a:off x="1447561" y="1368707"/>
              <a:ext cx="7034174" cy="123678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 단순히 성적을 입출력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성적을 확인하는 성적 처리 프로그램이 아닌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학생과의 개인 면담 시 </a:t>
              </a:r>
              <a:r>
                <a:rPr lang="ko-KR" altLang="en-US" sz="2200" b="1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개인의 학업 능력과 특성의 </a:t>
              </a:r>
              <a:r>
                <a:rPr lang="ko-KR" altLang="en-US" sz="2200" b="1" dirty="0" err="1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파악하는것에</a:t>
              </a:r>
              <a:r>
                <a:rPr lang="ko-KR" altLang="en-US" sz="2200" b="1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 중점을 둔 프로그램</a:t>
              </a: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  </a:t>
              </a:r>
              <a:endParaRPr lang="ko-KR" altLang="en-US" sz="22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3326" name="직사각형 2"/>
            <p:cNvSpPr>
              <a:spLocks noChangeArrowheads="1"/>
            </p:cNvSpPr>
            <p:nvPr/>
          </p:nvSpPr>
          <p:spPr bwMode="auto">
            <a:xfrm>
              <a:off x="661718" y="1143716"/>
              <a:ext cx="393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>
                  <a:solidFill>
                    <a:schemeClr val="bg1"/>
                  </a:solidFill>
                  <a:latin typeface="Calibri" panose="020F0502020204030204" pitchFamily="34" charset="0"/>
                  <a:ea typeface="굴림" panose="020B0600000101010101" pitchFamily="50" charset="-127"/>
                </a:rPr>
                <a:t>2</a:t>
              </a:r>
              <a:endParaRPr lang="ko-KR" altLang="en-US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3318" name="그룹 30"/>
          <p:cNvGrpSpPr>
            <a:grpSpLocks/>
          </p:cNvGrpSpPr>
          <p:nvPr/>
        </p:nvGrpSpPr>
        <p:grpSpPr bwMode="auto">
          <a:xfrm>
            <a:off x="547688" y="4800600"/>
            <a:ext cx="8113712" cy="1476375"/>
            <a:chOff x="548367" y="1143716"/>
            <a:chExt cx="8112754" cy="147622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2DF7357-2F8A-4919-8EEE-349EFF4FEA3A}"/>
                </a:ext>
              </a:extLst>
            </p:cNvPr>
            <p:cNvSpPr/>
            <p:nvPr/>
          </p:nvSpPr>
          <p:spPr>
            <a:xfrm>
              <a:off x="659479" y="1286577"/>
              <a:ext cx="8001642" cy="1333367"/>
            </a:xfrm>
            <a:prstGeom prst="rect">
              <a:avLst/>
            </a:prstGeom>
            <a:solidFill>
              <a:srgbClr val="908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pic>
          <p:nvPicPr>
            <p:cNvPr id="13320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8" t="30774" r="61212" b="33748"/>
            <a:stretch>
              <a:fillRect/>
            </a:stretch>
          </p:blipFill>
          <p:spPr bwMode="auto">
            <a:xfrm>
              <a:off x="548367" y="1143716"/>
              <a:ext cx="1012815" cy="104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726CA3C-041F-4E8A-9294-EA4DEF2E9783}"/>
                </a:ext>
              </a:extLst>
            </p:cNvPr>
            <p:cNvSpPr/>
            <p:nvPr/>
          </p:nvSpPr>
          <p:spPr>
            <a:xfrm>
              <a:off x="1364246" y="1445311"/>
              <a:ext cx="7034969" cy="108574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 선택 학생의 성적의 상세 성적정보를 </a:t>
              </a:r>
              <a:r>
                <a:rPr lang="ko-KR" altLang="en-US" sz="2300" b="1" dirty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</a:rPr>
                <a:t>같은 과목 수강생들의 성적 비교 분석 가능</a:t>
              </a:r>
            </a:p>
          </p:txBody>
        </p:sp>
        <p:sp>
          <p:nvSpPr>
            <p:cNvPr id="13322" name="직사각형 2"/>
            <p:cNvSpPr>
              <a:spLocks noChangeArrowheads="1"/>
            </p:cNvSpPr>
            <p:nvPr/>
          </p:nvSpPr>
          <p:spPr bwMode="auto">
            <a:xfrm>
              <a:off x="661718" y="1143716"/>
              <a:ext cx="3930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>
                  <a:solidFill>
                    <a:schemeClr val="bg1"/>
                  </a:solidFill>
                  <a:latin typeface="Calibri" panose="020F0502020204030204" pitchFamily="34" charset="0"/>
                  <a:ea typeface="굴림" panose="020B0600000101010101" pitchFamily="50" charset="-127"/>
                </a:rPr>
                <a:t>3</a:t>
              </a:r>
              <a:endParaRPr lang="ko-KR" altLang="en-US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5D8C52-EEF5-4737-A40B-2756955DAEF6}"/>
              </a:ext>
            </a:extLst>
          </p:cNvPr>
          <p:cNvSpPr/>
          <p:nvPr/>
        </p:nvSpPr>
        <p:spPr bwMode="auto">
          <a:xfrm>
            <a:off x="150813" y="144946"/>
            <a:ext cx="70694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_(Panel5.java)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87727-5D77-4193-A11F-2263AF070979}"/>
              </a:ext>
            </a:extLst>
          </p:cNvPr>
          <p:cNvSpPr txBox="1"/>
          <p:nvPr/>
        </p:nvSpPr>
        <p:spPr>
          <a:xfrm>
            <a:off x="755650" y="790575"/>
            <a:ext cx="7896225" cy="869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ActionListener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각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과목의 이름과 테마색상을 매개변수로 </a:t>
            </a:r>
            <a:r>
              <a:rPr lang="en-US" altLang="ko-KR" dirty="0">
                <a:latin typeface="+mn-ea"/>
                <a:ea typeface="+mn-ea"/>
              </a:rPr>
              <a:t>Panel4</a:t>
            </a:r>
            <a:r>
              <a:rPr lang="ko-KR" altLang="en-US" dirty="0">
                <a:latin typeface="+mn-ea"/>
                <a:ea typeface="+mn-ea"/>
              </a:rPr>
              <a:t>의 객체 생성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5844" name="그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98650"/>
            <a:ext cx="7451725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02066-841E-4765-9CC0-A945A15712DD}"/>
              </a:ext>
            </a:extLst>
          </p:cNvPr>
          <p:cNvSpPr txBox="1"/>
          <p:nvPr/>
        </p:nvSpPr>
        <p:spPr>
          <a:xfrm>
            <a:off x="6491288" y="5373688"/>
            <a:ext cx="216058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코드의 일부입니다</a:t>
            </a:r>
          </a:p>
        </p:txBody>
      </p:sp>
      <p:sp>
        <p:nvSpPr>
          <p:cNvPr id="2" name="타원 1"/>
          <p:cNvSpPr/>
          <p:nvPr/>
        </p:nvSpPr>
        <p:spPr>
          <a:xfrm>
            <a:off x="3923928" y="4077072"/>
            <a:ext cx="576064" cy="1080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38180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Average Pie Chart</a:t>
            </a:r>
            <a:endParaRPr kumimoji="0" lang="ko-KR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54280" name="그림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77113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아래쪽 화살표 8"/>
          <p:cNvSpPr/>
          <p:nvPr/>
        </p:nvSpPr>
        <p:spPr>
          <a:xfrm rot="8383850">
            <a:off x="7966203" y="4613869"/>
            <a:ext cx="576064" cy="687217"/>
          </a:xfrm>
          <a:prstGeom prst="downArrow">
            <a:avLst>
              <a:gd name="adj1" fmla="val 50000"/>
              <a:gd name="adj2" fmla="val 46542"/>
            </a:avLst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normalizeH="0" baseline="0" noProof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4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38180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Average Pie Chart</a:t>
            </a:r>
            <a:endParaRPr kumimoji="0" lang="ko-KR" altLang="en-US" sz="3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pic>
        <p:nvPicPr>
          <p:cNvPr id="54279" name="그림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1" y="1268760"/>
            <a:ext cx="4884093" cy="496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159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5D8C52-EEF5-4737-A40B-2756955DAEF6}"/>
              </a:ext>
            </a:extLst>
          </p:cNvPr>
          <p:cNvSpPr/>
          <p:nvPr/>
        </p:nvSpPr>
        <p:spPr bwMode="auto">
          <a:xfrm>
            <a:off x="150813" y="144946"/>
            <a:ext cx="70694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세부 구성</a:t>
            </a:r>
            <a:r>
              <a:rPr kumimoji="0"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_(Panel6.java)</a:t>
            </a:r>
            <a:endParaRPr kumimoji="0"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87727-5D77-4193-A11F-2263AF070979}"/>
              </a:ext>
            </a:extLst>
          </p:cNvPr>
          <p:cNvSpPr txBox="1"/>
          <p:nvPr/>
        </p:nvSpPr>
        <p:spPr>
          <a:xfrm>
            <a:off x="755650" y="790575"/>
            <a:ext cx="7896225" cy="869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MyPanel6 </a:t>
            </a:r>
            <a:r>
              <a:rPr lang="ko-KR" altLang="en-US" dirty="0">
                <a:latin typeface="+mn-ea"/>
                <a:ea typeface="+mn-ea"/>
              </a:rPr>
              <a:t>클래스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생성자에서 넘겨받은 각각의 학점의 개수를 이용하여 </a:t>
            </a:r>
            <a:r>
              <a:rPr lang="en-US" altLang="ko-KR" dirty="0">
                <a:latin typeface="+mn-ea"/>
                <a:ea typeface="+mn-ea"/>
              </a:rPr>
              <a:t>Pie Chart </a:t>
            </a:r>
            <a:r>
              <a:rPr lang="ko-KR" altLang="en-US" dirty="0">
                <a:latin typeface="+mn-ea"/>
                <a:ea typeface="+mn-ea"/>
              </a:rPr>
              <a:t>그리기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6868" name="그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660525"/>
            <a:ext cx="4997450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728A6A-5278-4FA9-9C4D-AC56AF129BC8}"/>
              </a:ext>
            </a:extLst>
          </p:cNvPr>
          <p:cNvSpPr txBox="1"/>
          <p:nvPr/>
        </p:nvSpPr>
        <p:spPr>
          <a:xfrm>
            <a:off x="6797675" y="6067425"/>
            <a:ext cx="2160588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코드의 일부입니다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>
            <a:extLst>
              <a:ext uri="{FF2B5EF4-FFF2-40B4-BE49-F238E27FC236}">
                <a16:creationId xmlns:a16="http://schemas.microsoft.com/office/drawing/2014/main" id="{7AD3014A-31E7-415B-9D14-0036AF015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4902200"/>
            <a:ext cx="2879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Times New Roman" pitchFamily="18" charset="0"/>
              </a:rPr>
              <a:t>Presenter’s Name</a:t>
            </a:r>
            <a:endParaRPr kumimoji="0"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37891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163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3"/>
          <p:cNvSpPr txBox="1">
            <a:spLocks noChangeArrowheads="1"/>
          </p:cNvSpPr>
          <p:nvPr/>
        </p:nvSpPr>
        <p:spPr bwMode="auto">
          <a:xfrm>
            <a:off x="2690813" y="3044825"/>
            <a:ext cx="3762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4000"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3. </a:t>
            </a:r>
            <a:r>
              <a:rPr kumimoji="0" lang="ko-KR" altLang="en-US" sz="4000"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결과 및 토의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3-(0)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</a:t>
            </a: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변경된 부분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B193E-BDD1-42F9-8D2B-77D2227DA830}"/>
              </a:ext>
            </a:extLst>
          </p:cNvPr>
          <p:cNvSpPr txBox="1"/>
          <p:nvPr/>
        </p:nvSpPr>
        <p:spPr bwMode="auto">
          <a:xfrm>
            <a:off x="539552" y="1124744"/>
            <a:ext cx="34227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 err="1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StudentsInformation</a:t>
            </a:r>
            <a:r>
              <a:rPr kumimoji="0" lang="en-US" altLang="ko-KR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, </a:t>
            </a:r>
            <a:r>
              <a:rPr kumimoji="0" lang="en-US" altLang="ko-KR" b="1" dirty="0" err="1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Datainput</a:t>
            </a:r>
            <a:endParaRPr kumimoji="0" lang="ko-KR" altLang="en-US" b="1" dirty="0">
              <a:ln>
                <a:solidFill>
                  <a:srgbClr val="272D2C">
                    <a:alpha val="0"/>
                  </a:srgbClr>
                </a:solidFill>
              </a:ln>
              <a:solidFill>
                <a:srgbClr val="5179DB"/>
              </a:solidFill>
              <a:latin typeface="Times New Roman" pitchFamily="18" charset="0"/>
              <a:ea typeface="-윤고딕340" pitchFamily="18" charset="-127"/>
              <a:cs typeface="Times New Roman" pitchFamily="18" charset="0"/>
            </a:endParaRPr>
          </a:p>
        </p:txBody>
      </p:sp>
      <p:sp>
        <p:nvSpPr>
          <p:cNvPr id="38916" name="직사각형 27"/>
          <p:cNvSpPr>
            <a:spLocks noChangeArrowheads="1"/>
          </p:cNvSpPr>
          <p:nvPr/>
        </p:nvSpPr>
        <p:spPr bwMode="auto">
          <a:xfrm>
            <a:off x="1258888" y="1628775"/>
            <a:ext cx="6626225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ko-KR" altLang="en-US" sz="1400" b="1"/>
              <a:t>① 학생 사진</a:t>
            </a:r>
            <a:r>
              <a:rPr kumimoji="0" lang="en-US" altLang="ko-KR" sz="1400"/>
              <a:t>: </a:t>
            </a:r>
            <a:r>
              <a:rPr kumimoji="0" lang="ko-KR" altLang="en-US" sz="1400"/>
              <a:t>파일에 특정 학생의 데이터가 저장되었는지 알려주는 확인 라벨을 적절히 배치하기 위해</a:t>
            </a:r>
            <a:r>
              <a:rPr kumimoji="0" lang="en-US" altLang="ko-KR" sz="1400"/>
              <a:t>, </a:t>
            </a:r>
            <a:r>
              <a:rPr kumimoji="0" lang="ko-KR" altLang="en-US" sz="1400"/>
              <a:t>사진이 저장되지 않은 학생의 데이터 출력의 문제로 사진 보여주는 부분을 삭제하게 되었다</a:t>
            </a:r>
            <a:r>
              <a:rPr kumimoji="0" lang="en-US" altLang="ko-KR" sz="1400"/>
              <a:t>.</a:t>
            </a:r>
            <a:r>
              <a:rPr kumimoji="0" lang="ko-KR" altLang="en-US" sz="1400"/>
              <a:t> </a:t>
            </a:r>
            <a:endParaRPr kumimoji="0" lang="en-US" altLang="ko-KR" sz="140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kumimoji="0" lang="en-US" altLang="ko-KR" sz="140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ko-KR" altLang="en-US" sz="1400" b="1"/>
              <a:t>② 수강과목</a:t>
            </a:r>
            <a:r>
              <a:rPr kumimoji="0" lang="en-US" altLang="ko-KR" sz="1400" b="1"/>
              <a:t>: </a:t>
            </a:r>
            <a:r>
              <a:rPr kumimoji="0" lang="ko-KR" altLang="en-US" sz="1400"/>
              <a:t>수강 과목중에 선택해서 점수를 입력할 수 있게 했었지만 수강과목 리스트애 없는 과목을 수강하는 학생을 위해 수강과목을 직접 입력할 수 있도록 변경하였다</a:t>
            </a:r>
            <a:r>
              <a:rPr kumimoji="0" lang="en-US" altLang="ko-KR" sz="1400"/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kumimoji="0" lang="en-US" altLang="ko-KR" sz="140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ko-KR" altLang="en-US" sz="1400" b="1"/>
              <a:t>③ 테마 컬러 변경</a:t>
            </a:r>
            <a:r>
              <a:rPr kumimoji="0" lang="en-US" altLang="ko-KR" sz="1400" b="1"/>
              <a:t>: </a:t>
            </a:r>
            <a:r>
              <a:rPr kumimoji="0" lang="ko-KR" altLang="en-US" sz="1400"/>
              <a:t>패널의 테마 컬러의 설정을 위해 가장 먼저 실행되도록 실행 순서에 변화가 있었고 기존 라벨을 클릭하는 방법 대신 선택된 색상 확인이 편하도록 라벨과 라디오버튼을 적절히 이용하였다</a:t>
            </a:r>
            <a:r>
              <a:rPr kumimoji="0" lang="en-US" altLang="ko-KR" sz="1400"/>
              <a:t>.</a:t>
            </a:r>
            <a:r>
              <a:rPr kumimoji="0" lang="ko-KR" altLang="en-US" sz="1400"/>
              <a:t>④⑤</a:t>
            </a:r>
            <a:endParaRPr kumimoji="0" lang="ko-KR" altLang="en-US"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3-(0)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</a:t>
            </a: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변경된 부분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B193E-BDD1-42F9-8D2B-77D2227DA830}"/>
              </a:ext>
            </a:extLst>
          </p:cNvPr>
          <p:cNvSpPr txBox="1"/>
          <p:nvPr/>
        </p:nvSpPr>
        <p:spPr bwMode="auto">
          <a:xfrm>
            <a:off x="539552" y="1124744"/>
            <a:ext cx="16337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Panel3, Panel4</a:t>
            </a:r>
            <a:endParaRPr kumimoji="0" lang="ko-KR" altLang="en-US" b="1" dirty="0">
              <a:ln>
                <a:solidFill>
                  <a:srgbClr val="272D2C">
                    <a:alpha val="0"/>
                  </a:srgbClr>
                </a:solidFill>
              </a:ln>
              <a:solidFill>
                <a:srgbClr val="5179DB"/>
              </a:solidFill>
              <a:latin typeface="Times New Roman" pitchFamily="18" charset="0"/>
              <a:ea typeface="-윤고딕340" pitchFamily="18" charset="-127"/>
              <a:cs typeface="Times New Roman" pitchFamily="18" charset="0"/>
            </a:endParaRPr>
          </a:p>
        </p:txBody>
      </p:sp>
      <p:sp>
        <p:nvSpPr>
          <p:cNvPr id="13" name="직사각형 27">
            <a:extLst>
              <a:ext uri="{FF2B5EF4-FFF2-40B4-BE49-F238E27FC236}">
                <a16:creationId xmlns:a16="http://schemas.microsoft.com/office/drawing/2014/main" id="{785DAB06-7F1F-4FF5-AFD9-6056D80D6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1628775"/>
            <a:ext cx="66262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ko-KR" altLang="en-US" sz="1400" b="1" dirty="0"/>
              <a:t>① 슬라이더</a:t>
            </a:r>
            <a:r>
              <a:rPr kumimoji="0" lang="en-US" altLang="ko-KR" sz="1400" dirty="0"/>
              <a:t>: </a:t>
            </a:r>
            <a:r>
              <a:rPr kumimoji="0" lang="ko-KR" altLang="en-US" sz="1400" dirty="0"/>
              <a:t>이 일에 특정 학생의 데이터가 저장되었는지 알려주는 확인 라벨을 적절히 배치하기 위해</a:t>
            </a:r>
            <a:r>
              <a:rPr kumimoji="0" lang="en-US" altLang="ko-KR" sz="1400" dirty="0"/>
              <a:t>, </a:t>
            </a:r>
            <a:r>
              <a:rPr kumimoji="0" lang="ko-KR" altLang="en-US" sz="1400" dirty="0"/>
              <a:t>사진이 저장되지 않은 학생의 데이터 출력의 문제로 사진 보여주는 부분을 삭제하게 되었다</a:t>
            </a:r>
            <a:r>
              <a:rPr kumimoji="0" lang="en-US" altLang="ko-KR" sz="1400" dirty="0"/>
              <a:t>.</a:t>
            </a:r>
            <a:r>
              <a:rPr kumimoji="0" lang="ko-KR" altLang="en-US" sz="1400" dirty="0"/>
              <a:t> </a:t>
            </a:r>
            <a:endParaRPr kumimoji="0" lang="en-US" altLang="ko-KR" sz="1400" dirty="0"/>
          </a:p>
          <a:p>
            <a:pPr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kumimoji="0" lang="en-US" altLang="ko-KR" sz="1400" dirty="0"/>
          </a:p>
          <a:p>
            <a:pPr latinLnBrk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kumimoji="0" lang="ko-KR" altLang="en-US" sz="1400" b="1" dirty="0">
                <a:latin typeface="+mn-ea"/>
                <a:ea typeface="+mn-ea"/>
              </a:rPr>
              <a:t>② </a:t>
            </a:r>
            <a:r>
              <a:rPr lang="ko-KR" altLang="en-US" sz="1400" b="1" dirty="0">
                <a:latin typeface="+mn-ea"/>
                <a:ea typeface="+mn-ea"/>
              </a:rPr>
              <a:t>전체 성적 확인</a:t>
            </a:r>
            <a:r>
              <a:rPr lang="en-US" altLang="ko-KR" sz="1400" b="1" dirty="0">
                <a:latin typeface="+mn-ea"/>
                <a:ea typeface="+mn-ea"/>
              </a:rPr>
              <a:t>(</a:t>
            </a:r>
            <a:r>
              <a:rPr lang="ko-KR" altLang="en-US" sz="1400" b="1" dirty="0">
                <a:latin typeface="+mn-ea"/>
                <a:ea typeface="+mn-ea"/>
              </a:rPr>
              <a:t>패널</a:t>
            </a:r>
            <a:r>
              <a:rPr lang="en-US" altLang="ko-KR" sz="1400" b="1" dirty="0">
                <a:latin typeface="+mn-ea"/>
                <a:ea typeface="+mn-ea"/>
              </a:rPr>
              <a:t>4) : </a:t>
            </a:r>
            <a:r>
              <a:rPr lang="ko-KR" altLang="en-US" sz="1400" dirty="0">
                <a:latin typeface="+mn-ea"/>
                <a:ea typeface="+mn-ea"/>
              </a:rPr>
              <a:t>이 패널 </a:t>
            </a:r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ko-KR" altLang="en-US" sz="1400" dirty="0">
                <a:latin typeface="+mn-ea"/>
                <a:ea typeface="+mn-ea"/>
              </a:rPr>
              <a:t>를 확인하기 위해 패널 </a:t>
            </a: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ko-KR" altLang="en-US" sz="1400" dirty="0">
                <a:latin typeface="+mn-ea"/>
                <a:ea typeface="+mn-ea"/>
              </a:rPr>
              <a:t>에 버튼을 추가시켰다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전체 성적을 확인하고 싶지 않은 경우도 있을 수 있고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처음에 너무 많은 정보가 주어진다면 그 정보를 모두 확인해야할 강박이 있을 수도 있으므로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정보를 선택해서 볼 수 있도록 패널</a:t>
            </a:r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ko-KR" altLang="en-US" sz="1400" dirty="0">
                <a:latin typeface="+mn-ea"/>
                <a:ea typeface="+mn-ea"/>
              </a:rPr>
              <a:t>를 확인할 수 있는 버튼을 새로 달았다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kumimoji="0" lang="en-US" altLang="ko-KR" sz="1400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ko-KR" altLang="en-US" sz="1400" b="1" dirty="0"/>
              <a:t>③</a:t>
            </a:r>
            <a:r>
              <a:rPr lang="ko-KR" altLang="en-US" sz="1400" b="1" dirty="0"/>
              <a:t> 패널</a:t>
            </a:r>
            <a:r>
              <a:rPr lang="en-US" altLang="ko-KR" sz="1400" b="1" dirty="0"/>
              <a:t>5,6 </a:t>
            </a:r>
            <a:r>
              <a:rPr lang="ko-KR" altLang="en-US" sz="1400" b="1" dirty="0"/>
              <a:t>활성화 버튼 </a:t>
            </a:r>
            <a:r>
              <a:rPr lang="en-US" altLang="ko-KR" sz="1400" b="1" dirty="0"/>
              <a:t>: </a:t>
            </a:r>
            <a:r>
              <a:rPr lang="ko-KR" altLang="en-US" sz="1400" dirty="0"/>
              <a:t>이 또한 정보를 선택적으로 제공 받을 수 있게 하기 위해서 각각의 그래프를 열수 있는 버튼을 만들었다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kumimoji="0" lang="ko-KR" altLang="en-US" sz="1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3-(0)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</a:t>
            </a: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변경된 부분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B193E-BDD1-42F9-8D2B-77D2227DA830}"/>
              </a:ext>
            </a:extLst>
          </p:cNvPr>
          <p:cNvSpPr txBox="1"/>
          <p:nvPr/>
        </p:nvSpPr>
        <p:spPr bwMode="auto">
          <a:xfrm>
            <a:off x="539552" y="1124744"/>
            <a:ext cx="16337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Panel5,</a:t>
            </a: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 </a:t>
            </a:r>
            <a:r>
              <a:rPr kumimoji="0" lang="en-US" altLang="ko-KR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Panrl6</a:t>
            </a:r>
            <a:endParaRPr kumimoji="0" lang="ko-KR" altLang="en-US" b="1" dirty="0">
              <a:ln>
                <a:solidFill>
                  <a:srgbClr val="272D2C">
                    <a:alpha val="0"/>
                  </a:srgbClr>
                </a:solidFill>
              </a:ln>
              <a:solidFill>
                <a:srgbClr val="5179DB"/>
              </a:solidFill>
              <a:latin typeface="Times New Roman" pitchFamily="18" charset="0"/>
              <a:ea typeface="-윤고딕340" pitchFamily="18" charset="-127"/>
              <a:cs typeface="Times New Roman" pitchFamily="18" charset="0"/>
            </a:endParaRPr>
          </a:p>
        </p:txBody>
      </p:sp>
      <p:sp>
        <p:nvSpPr>
          <p:cNvPr id="13" name="직사각형 27">
            <a:extLst>
              <a:ext uri="{FF2B5EF4-FFF2-40B4-BE49-F238E27FC236}">
                <a16:creationId xmlns:a16="http://schemas.microsoft.com/office/drawing/2014/main" id="{785DAB06-7F1F-4FF5-AFD9-6056D80D6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2205038"/>
            <a:ext cx="6626225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1">
              <a:buFont typeface="Arial" panose="020B0604020202020204" pitchFamily="34" charset="0"/>
              <a:buNone/>
              <a:defRPr/>
            </a:pPr>
            <a:r>
              <a:rPr lang="ko-KR" altLang="en-US" sz="1400" b="1" dirty="0">
                <a:latin typeface="+mn-ea"/>
                <a:ea typeface="+mn-ea"/>
              </a:rPr>
              <a:t>① 패널 </a:t>
            </a:r>
            <a:r>
              <a:rPr lang="en-US" altLang="ko-KR" sz="1400" b="1" dirty="0">
                <a:latin typeface="+mn-ea"/>
                <a:ea typeface="+mn-ea"/>
              </a:rPr>
              <a:t>5 </a:t>
            </a:r>
            <a:r>
              <a:rPr lang="en-US" altLang="ko-KR" sz="1400" dirty="0">
                <a:latin typeface="+mn-ea"/>
                <a:ea typeface="+mn-ea"/>
              </a:rPr>
              <a:t>: </a:t>
            </a:r>
            <a:r>
              <a:rPr lang="ko-KR" altLang="en-US" sz="1400" dirty="0">
                <a:latin typeface="+mn-ea"/>
                <a:ea typeface="+mn-ea"/>
              </a:rPr>
              <a:t>처음 계획은 해당 과목에 대한 정보를 제공하고자 했으나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패널 </a:t>
            </a:r>
            <a:r>
              <a:rPr lang="en-US" altLang="ko-KR" sz="1400" dirty="0">
                <a:latin typeface="+mn-ea"/>
                <a:ea typeface="+mn-ea"/>
              </a:rPr>
              <a:t>6</a:t>
            </a:r>
            <a:r>
              <a:rPr lang="ko-KR" altLang="en-US" sz="1400" dirty="0">
                <a:latin typeface="+mn-ea"/>
                <a:ea typeface="+mn-ea"/>
              </a:rPr>
              <a:t>에 이미 학점 정보가 나와 있어서 이 정보가 필요 없겠다는 판단을 내렸다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이에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수강 과목의 평균 점수를 제공해서 다른 과목과 비교가 용이하게 바꾸었다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  <a:p>
            <a:pPr eaLnBrk="1" latin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kumimoji="0" lang="en-US" altLang="ko-KR" sz="1400" b="1" dirty="0">
              <a:latin typeface="+mn-ea"/>
              <a:ea typeface="+mn-ea"/>
            </a:endParaRPr>
          </a:p>
          <a:p>
            <a:pPr latinLnBrk="1">
              <a:buFont typeface="Arial" panose="020B0604020202020204" pitchFamily="34" charset="0"/>
              <a:buNone/>
              <a:defRPr/>
            </a:pPr>
            <a:r>
              <a:rPr lang="ko-KR" altLang="en-US" sz="1400" b="1" dirty="0">
                <a:latin typeface="+mn-ea"/>
                <a:ea typeface="+mn-ea"/>
              </a:rPr>
              <a:t>② 난이도 </a:t>
            </a:r>
            <a:r>
              <a:rPr lang="en-US" altLang="ko-KR" sz="1400" b="1" dirty="0">
                <a:latin typeface="+mn-ea"/>
                <a:ea typeface="+mn-ea"/>
              </a:rPr>
              <a:t>: </a:t>
            </a:r>
            <a:r>
              <a:rPr lang="ko-KR" altLang="en-US" sz="1400" dirty="0">
                <a:latin typeface="+mn-ea"/>
                <a:ea typeface="+mn-ea"/>
              </a:rPr>
              <a:t>처음 난이도 라벨을 달려고 했던 의도는 시험에 대한 난이도를 제공하고자 했으나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시험의 전체적인 난이도를 한 학생의 점수로만 판단하는 것은 성급한 일반화의 오류를 나타낸다는 판단 하에 이 난이도를 나타내는 라벨을 삭제하게 되었다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</a:p>
        </p:txBody>
      </p:sp>
      <p:pic>
        <p:nvPicPr>
          <p:cNvPr id="41987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989138"/>
            <a:ext cx="4608513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</a:p>
        </p:txBody>
      </p:sp>
      <p:pic>
        <p:nvPicPr>
          <p:cNvPr id="43011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989138"/>
            <a:ext cx="46736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85DF8009-6BBD-4BE9-B1D2-C8150103734F}"/>
              </a:ext>
            </a:extLst>
          </p:cNvPr>
          <p:cNvSpPr/>
          <p:nvPr/>
        </p:nvSpPr>
        <p:spPr>
          <a:xfrm>
            <a:off x="3659188" y="1974850"/>
            <a:ext cx="1227137" cy="1123950"/>
          </a:xfrm>
          <a:prstGeom prst="ellipse">
            <a:avLst/>
          </a:prstGeom>
          <a:solidFill>
            <a:srgbClr val="517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/>
              <a:t>데이터</a:t>
            </a:r>
            <a:endParaRPr kumimoji="0" lang="en-US" altLang="ko-KR" sz="1300" dirty="0"/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/>
              <a:t>저장공간</a:t>
            </a:r>
            <a:endParaRPr kumimoji="0" lang="en-US" altLang="ko-KR" sz="1300" dirty="0"/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/>
              <a:t>절약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DA18B51-1914-4F6C-BE5C-0BB8D28ECF60}"/>
              </a:ext>
            </a:extLst>
          </p:cNvPr>
          <p:cNvSpPr/>
          <p:nvPr/>
        </p:nvSpPr>
        <p:spPr>
          <a:xfrm>
            <a:off x="182563" y="2676525"/>
            <a:ext cx="2743200" cy="2665413"/>
          </a:xfrm>
          <a:prstGeom prst="ellipse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6" name="막힌 원호 25">
            <a:extLst>
              <a:ext uri="{FF2B5EF4-FFF2-40B4-BE49-F238E27FC236}">
                <a16:creationId xmlns:a16="http://schemas.microsoft.com/office/drawing/2014/main" id="{744B03AC-0860-46AB-AE92-87E8A6CC1AF6}"/>
              </a:ext>
            </a:extLst>
          </p:cNvPr>
          <p:cNvSpPr/>
          <p:nvPr/>
        </p:nvSpPr>
        <p:spPr>
          <a:xfrm rot="5599971">
            <a:off x="307182" y="2496344"/>
            <a:ext cx="3384550" cy="3024187"/>
          </a:xfrm>
          <a:prstGeom prst="blockArc">
            <a:avLst>
              <a:gd name="adj1" fmla="val 10838731"/>
              <a:gd name="adj2" fmla="val 20588884"/>
              <a:gd name="adj3" fmla="val 386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44EB6C-55D0-42E3-B5D1-ED51BF426500}"/>
              </a:ext>
            </a:extLst>
          </p:cNvPr>
          <p:cNvSpPr/>
          <p:nvPr/>
        </p:nvSpPr>
        <p:spPr>
          <a:xfrm>
            <a:off x="2573338" y="2344738"/>
            <a:ext cx="320675" cy="323850"/>
          </a:xfrm>
          <a:prstGeom prst="ellipse">
            <a:avLst/>
          </a:prstGeom>
          <a:solidFill>
            <a:srgbClr val="517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6D504E1-5CF9-44F1-9A62-528744F66512}"/>
              </a:ext>
            </a:extLst>
          </p:cNvPr>
          <p:cNvSpPr/>
          <p:nvPr/>
        </p:nvSpPr>
        <p:spPr>
          <a:xfrm>
            <a:off x="3173413" y="3162300"/>
            <a:ext cx="320675" cy="325438"/>
          </a:xfrm>
          <a:prstGeom prst="ellipse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5182995-7679-43B8-86A9-92937C83E5C8}"/>
              </a:ext>
            </a:extLst>
          </p:cNvPr>
          <p:cNvSpPr/>
          <p:nvPr/>
        </p:nvSpPr>
        <p:spPr>
          <a:xfrm>
            <a:off x="2752725" y="5072063"/>
            <a:ext cx="319088" cy="323850"/>
          </a:xfrm>
          <a:prstGeom prst="ellipse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787656A-744F-4FB3-B75C-F2B391AF9BE5}"/>
              </a:ext>
            </a:extLst>
          </p:cNvPr>
          <p:cNvSpPr/>
          <p:nvPr/>
        </p:nvSpPr>
        <p:spPr>
          <a:xfrm>
            <a:off x="3255963" y="4192588"/>
            <a:ext cx="320675" cy="323850"/>
          </a:xfrm>
          <a:prstGeom prst="ellipse">
            <a:avLst/>
          </a:prstGeom>
          <a:solidFill>
            <a:srgbClr val="517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E98C327-A347-4FC5-BD22-833065DD9437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2894013" y="2506663"/>
            <a:ext cx="7127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87502D4-73EF-4E20-854E-CA0F6788464D}"/>
              </a:ext>
            </a:extLst>
          </p:cNvPr>
          <p:cNvCxnSpPr>
            <a:cxnSpLocks/>
          </p:cNvCxnSpPr>
          <p:nvPr/>
        </p:nvCxnSpPr>
        <p:spPr>
          <a:xfrm>
            <a:off x="3494088" y="3325813"/>
            <a:ext cx="10779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F41B95-5667-41E1-8F12-B05E760F0109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3576638" y="4354513"/>
            <a:ext cx="11652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C0F0FD1-87D2-43DD-BD58-EBDEAD0F10D3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3071813" y="5233988"/>
            <a:ext cx="8524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1B41554-8E84-4EDB-8DE1-58DCE7B18B95}"/>
              </a:ext>
            </a:extLst>
          </p:cNvPr>
          <p:cNvSpPr txBox="1"/>
          <p:nvPr/>
        </p:nvSpPr>
        <p:spPr>
          <a:xfrm>
            <a:off x="910404" y="3523740"/>
            <a:ext cx="1295546" cy="9437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itchFamily="18" charset="0"/>
              </a:rPr>
              <a:t>프로그램</a:t>
            </a:r>
            <a:endParaRPr kumimoji="0" lang="en-US" altLang="ko-KR" sz="2000" dirty="0">
              <a:ln>
                <a:solidFill>
                  <a:srgbClr val="2C2A25">
                    <a:alpha val="0"/>
                  </a:srgb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Times New Roman" pitchFamily="18" charset="0"/>
            </a:endParaRPr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itchFamily="18" charset="0"/>
              </a:rPr>
              <a:t>구현 방향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CAC789-5227-471F-AED9-58481E0C13D4}"/>
              </a:ext>
            </a:extLst>
          </p:cNvPr>
          <p:cNvSpPr/>
          <p:nvPr/>
        </p:nvSpPr>
        <p:spPr>
          <a:xfrm>
            <a:off x="4624388" y="2738438"/>
            <a:ext cx="1135062" cy="1123950"/>
          </a:xfrm>
          <a:prstGeom prst="ellipse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E3AB48-3F15-47F5-94DB-C7BDD0106EE0}"/>
              </a:ext>
            </a:extLst>
          </p:cNvPr>
          <p:cNvSpPr/>
          <p:nvPr/>
        </p:nvSpPr>
        <p:spPr>
          <a:xfrm>
            <a:off x="4764088" y="3906838"/>
            <a:ext cx="1135062" cy="1122362"/>
          </a:xfrm>
          <a:prstGeom prst="ellipse">
            <a:avLst/>
          </a:prstGeom>
          <a:solidFill>
            <a:srgbClr val="517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E390AD1-AA35-4DB2-9061-4D3C79D18CD8}"/>
              </a:ext>
            </a:extLst>
          </p:cNvPr>
          <p:cNvSpPr/>
          <p:nvPr/>
        </p:nvSpPr>
        <p:spPr>
          <a:xfrm>
            <a:off x="3811588" y="4695825"/>
            <a:ext cx="1135062" cy="1122363"/>
          </a:xfrm>
          <a:prstGeom prst="ellipse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BD50F1-BC5D-415D-9614-FA5B7BC47E41}"/>
              </a:ext>
            </a:extLst>
          </p:cNvPr>
          <p:cNvSpPr txBox="1"/>
          <p:nvPr/>
        </p:nvSpPr>
        <p:spPr>
          <a:xfrm>
            <a:off x="3941009" y="4930194"/>
            <a:ext cx="851515" cy="6538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Times New Roman" pitchFamily="18" charset="0"/>
              </a:rPr>
              <a:t>데이터의</a:t>
            </a:r>
            <a:endParaRPr kumimoji="0" lang="en-US" altLang="ko-KR" sz="1300" dirty="0">
              <a:ln>
                <a:solidFill>
                  <a:srgbClr val="2C2A25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ea typeface="+mn-ea"/>
              <a:cs typeface="Times New Roman" pitchFamily="18" charset="0"/>
            </a:endParaRPr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Times New Roman" pitchFamily="18" charset="0"/>
              </a:rPr>
              <a:t>시각화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5520978-FAEC-4B9F-86DE-75D2E34C7E8E}"/>
              </a:ext>
            </a:extLst>
          </p:cNvPr>
          <p:cNvSpPr txBox="1"/>
          <p:nvPr/>
        </p:nvSpPr>
        <p:spPr>
          <a:xfrm>
            <a:off x="4885712" y="4213429"/>
            <a:ext cx="893193" cy="355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객체 지향</a:t>
            </a:r>
            <a:endParaRPr kumimoji="0" lang="en-US" altLang="ko-KR" sz="1300" dirty="0">
              <a:ln>
                <a:solidFill>
                  <a:srgbClr val="2C2A25">
                    <a:alpha val="0"/>
                  </a:srgbClr>
                </a:solidFill>
              </a:ln>
              <a:solidFill>
                <a:schemeClr val="bg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30A949-7274-4041-BBD0-87BDC3FD2F06}"/>
              </a:ext>
            </a:extLst>
          </p:cNvPr>
          <p:cNvSpPr/>
          <p:nvPr/>
        </p:nvSpPr>
        <p:spPr>
          <a:xfrm>
            <a:off x="5670550" y="2130425"/>
            <a:ext cx="2774950" cy="6762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동일한 학생 정보 저장의 방지하여 메모리 저장용량의 효율적 사용</a:t>
            </a:r>
            <a:endParaRPr kumimoji="0"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0F5378F-5446-4BD3-8AE2-CF6016CF5726}"/>
              </a:ext>
            </a:extLst>
          </p:cNvPr>
          <p:cNvSpPr/>
          <p:nvPr/>
        </p:nvSpPr>
        <p:spPr>
          <a:xfrm>
            <a:off x="5899150" y="2940050"/>
            <a:ext cx="2925763" cy="7699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기능에 따라 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frame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을 분리하여 필요 기능만 선택적으로 사용 가능 </a:t>
            </a:r>
            <a:endParaRPr kumimoji="0"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B16121-621F-48C8-9463-9A5751A0386B}"/>
              </a:ext>
            </a:extLst>
          </p:cNvPr>
          <p:cNvSpPr/>
          <p:nvPr/>
        </p:nvSpPr>
        <p:spPr>
          <a:xfrm>
            <a:off x="5964238" y="3706813"/>
            <a:ext cx="2867025" cy="13700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데이터를 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Student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클래스로 객체화 시켜 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getter, setter 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메소드를 이용하여 접근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, 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이용</a:t>
            </a:r>
            <a:endParaRPr kumimoji="0"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상속을 통한 메소드 이용</a:t>
            </a:r>
            <a:endParaRPr kumimoji="0"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8039C49-3149-40F4-8C9B-194BAE118AA4}"/>
              </a:ext>
            </a:extLst>
          </p:cNvPr>
          <p:cNvSpPr/>
          <p:nvPr/>
        </p:nvSpPr>
        <p:spPr>
          <a:xfrm>
            <a:off x="5391150" y="4999038"/>
            <a:ext cx="2924175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그래픽을 이용하여 데이터를 도표화 함으로써 시각적인 프로그램 구현</a:t>
            </a:r>
            <a:endParaRPr kumimoji="0"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8CC626-A763-4360-89ED-A4E548FDEDB6}"/>
              </a:ext>
            </a:extLst>
          </p:cNvPr>
          <p:cNvSpPr/>
          <p:nvPr/>
        </p:nvSpPr>
        <p:spPr bwMode="auto">
          <a:xfrm>
            <a:off x="150813" y="144946"/>
            <a:ext cx="588173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1-(2)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프로그램의 구현 방향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AD7767-D187-4A1E-8A9C-6C9D086E7F45}"/>
              </a:ext>
            </a:extLst>
          </p:cNvPr>
          <p:cNvSpPr txBox="1"/>
          <p:nvPr/>
        </p:nvSpPr>
        <p:spPr>
          <a:xfrm>
            <a:off x="4849002" y="2967494"/>
            <a:ext cx="756634" cy="656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사용자</a:t>
            </a:r>
            <a:endParaRPr kumimoji="0" lang="en-US" altLang="ko-KR" sz="1300" dirty="0">
              <a:ln>
                <a:solidFill>
                  <a:srgbClr val="2C2A25">
                    <a:alpha val="0"/>
                  </a:srgbClr>
                </a:solidFill>
              </a:ln>
              <a:solidFill>
                <a:schemeClr val="bg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편의성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</a:p>
        </p:txBody>
      </p:sp>
      <p:pic>
        <p:nvPicPr>
          <p:cNvPr id="44035" name="그림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916113"/>
            <a:ext cx="4656138" cy="344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</a:p>
        </p:txBody>
      </p:sp>
      <p:pic>
        <p:nvPicPr>
          <p:cNvPr id="45059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</a:p>
        </p:txBody>
      </p:sp>
      <p:pic>
        <p:nvPicPr>
          <p:cNvPr id="46083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7700"/>
            <a:ext cx="495935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88857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_</a:t>
            </a:r>
            <a:r>
              <a:rPr kumimoji="0" lang="ko-KR" altLang="en-US" sz="2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저장되지 않은 데이터</a:t>
            </a:r>
          </a:p>
        </p:txBody>
      </p:sp>
      <p:pic>
        <p:nvPicPr>
          <p:cNvPr id="47107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6252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B36DAF-F91C-4150-9CC0-10B7AF5D5F5A}"/>
              </a:ext>
            </a:extLst>
          </p:cNvPr>
          <p:cNvSpPr txBox="1"/>
          <p:nvPr/>
        </p:nvSpPr>
        <p:spPr>
          <a:xfrm>
            <a:off x="1619250" y="1052513"/>
            <a:ext cx="59055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저장된 학생 정보가 아닐 경우 저장되지 않은 데이터라는 라벨이 출력되고 학생 데이터 입력 프레임이 나타남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B36DAF-F91C-4150-9CC0-10B7AF5D5F5A}"/>
              </a:ext>
            </a:extLst>
          </p:cNvPr>
          <p:cNvSpPr txBox="1"/>
          <p:nvPr/>
        </p:nvSpPr>
        <p:spPr>
          <a:xfrm>
            <a:off x="1619250" y="1052513"/>
            <a:ext cx="59055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저장된 학생 정보가 아닐 경우 저장되지 않은 데이터라는 라벨이 출력되고 학생 데이터 입력 프레임이 나타남</a:t>
            </a:r>
          </a:p>
        </p:txBody>
      </p:sp>
      <p:pic>
        <p:nvPicPr>
          <p:cNvPr id="48131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960563"/>
            <a:ext cx="668020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2792B0-1A44-49CD-BB0C-53D51FF8A087}"/>
              </a:ext>
            </a:extLst>
          </p:cNvPr>
          <p:cNvSpPr/>
          <p:nvPr/>
        </p:nvSpPr>
        <p:spPr bwMode="auto">
          <a:xfrm>
            <a:off x="150813" y="144946"/>
            <a:ext cx="88857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_</a:t>
            </a:r>
            <a:r>
              <a:rPr kumimoji="0" lang="ko-KR" altLang="en-US" sz="2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저장되지 않은 데이터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89306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_</a:t>
            </a:r>
            <a:r>
              <a:rPr kumimoji="0" lang="ko-KR" altLang="en-US" sz="2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저장되지 않은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6DAF-F91C-4150-9CC0-10B7AF5D5F5A}"/>
              </a:ext>
            </a:extLst>
          </p:cNvPr>
          <p:cNvSpPr txBox="1"/>
          <p:nvPr/>
        </p:nvSpPr>
        <p:spPr>
          <a:xfrm>
            <a:off x="1619250" y="1052513"/>
            <a:ext cx="59055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데이터 입력 후 저장버튼을 누르면 </a:t>
            </a:r>
            <a:endParaRPr lang="en-US" altLang="ko-KR" dirty="0">
              <a:latin typeface="+mn-ea"/>
              <a:ea typeface="+mn-ea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학생 정보 확인 프레임이 다시 나타남</a:t>
            </a:r>
          </a:p>
        </p:txBody>
      </p:sp>
      <p:pic>
        <p:nvPicPr>
          <p:cNvPr id="49156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949450"/>
            <a:ext cx="6580188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</a:p>
        </p:txBody>
      </p:sp>
      <p:pic>
        <p:nvPicPr>
          <p:cNvPr id="50179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그림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25638"/>
            <a:ext cx="4959350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9E05A-2080-44E0-9336-9F402F3D82D2}"/>
              </a:ext>
            </a:extLst>
          </p:cNvPr>
          <p:cNvSpPr txBox="1"/>
          <p:nvPr/>
        </p:nvSpPr>
        <p:spPr>
          <a:xfrm>
            <a:off x="1619250" y="1052513"/>
            <a:ext cx="59055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저장된 학생 정보일 경우 저장된 데이터라는 라벨이 </a:t>
            </a:r>
            <a:endParaRPr lang="en-US" altLang="ko-KR" dirty="0">
              <a:latin typeface="+mn-ea"/>
              <a:ea typeface="+mn-ea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나타나고 해당 학생의 전화번호가 출력됨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</a:p>
        </p:txBody>
      </p:sp>
      <p:pic>
        <p:nvPicPr>
          <p:cNvPr id="51203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6252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14525"/>
            <a:ext cx="49657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4B2BA4-0AAA-4BEE-8881-1308A4DB78AE}"/>
              </a:ext>
            </a:extLst>
          </p:cNvPr>
          <p:cNvSpPr txBox="1"/>
          <p:nvPr/>
        </p:nvSpPr>
        <p:spPr>
          <a:xfrm>
            <a:off x="1619250" y="1052513"/>
            <a:ext cx="59055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개인 성적 확인 프레임</a:t>
            </a:r>
          </a:p>
        </p:txBody>
      </p:sp>
      <p:pic>
        <p:nvPicPr>
          <p:cNvPr id="51207" name="그림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1912938"/>
            <a:ext cx="608647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</a:p>
        </p:txBody>
      </p:sp>
      <p:pic>
        <p:nvPicPr>
          <p:cNvPr id="52227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6252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14525"/>
            <a:ext cx="49657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630F07-6FEF-4A7A-9B4A-BCFDF10F50A7}"/>
              </a:ext>
            </a:extLst>
          </p:cNvPr>
          <p:cNvSpPr txBox="1"/>
          <p:nvPr/>
        </p:nvSpPr>
        <p:spPr>
          <a:xfrm>
            <a:off x="1619250" y="1052513"/>
            <a:ext cx="59055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막대 그래프 체크박스를 선택하면</a:t>
            </a:r>
            <a:endParaRPr lang="en-US" altLang="ko-KR" dirty="0">
              <a:latin typeface="+mn-ea"/>
              <a:ea typeface="+mn-ea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선택된 학생의 성적 분석 자료가 나타남</a:t>
            </a:r>
          </a:p>
        </p:txBody>
      </p:sp>
      <p:pic>
        <p:nvPicPr>
          <p:cNvPr id="52231" name="그림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912938"/>
            <a:ext cx="6046787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B2BA4-0AAA-4BEE-8881-1308A4DB78AE}"/>
              </a:ext>
            </a:extLst>
          </p:cNvPr>
          <p:cNvSpPr txBox="1"/>
          <p:nvPr/>
        </p:nvSpPr>
        <p:spPr>
          <a:xfrm>
            <a:off x="1619250" y="1052513"/>
            <a:ext cx="59055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수강 과목 평균 점수 체크박스를 선택하면</a:t>
            </a:r>
            <a:endParaRPr lang="en-US" altLang="ko-KR" dirty="0">
              <a:latin typeface="+mn-ea"/>
              <a:ea typeface="+mn-ea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선택된 학생의 성적 분석 자료가 나타남</a:t>
            </a:r>
          </a:p>
        </p:txBody>
      </p:sp>
      <p:pic>
        <p:nvPicPr>
          <p:cNvPr id="53252" name="그림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2565400"/>
            <a:ext cx="4802187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그림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184400"/>
            <a:ext cx="3240088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그림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581275"/>
            <a:ext cx="4792662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D95A41A-DF06-40C8-9BA4-C82CD3BB372B}"/>
              </a:ext>
            </a:extLst>
          </p:cNvPr>
          <p:cNvSpPr txBox="1"/>
          <p:nvPr/>
        </p:nvSpPr>
        <p:spPr>
          <a:xfrm>
            <a:off x="2695125" y="5526953"/>
            <a:ext cx="11576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Content</a:t>
            </a:r>
            <a:endParaRPr kumimoji="0" lang="ko-KR" altLang="en-US" sz="2400" dirty="0">
              <a:ln>
                <a:solidFill>
                  <a:srgbClr val="2C2A25">
                    <a:alpha val="0"/>
                  </a:srgbClr>
                </a:solidFill>
              </a:ln>
              <a:solidFill>
                <a:schemeClr val="bg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5A408E-46C4-472A-AA22-CFE2ACF12846}"/>
              </a:ext>
            </a:extLst>
          </p:cNvPr>
          <p:cNvSpPr txBox="1"/>
          <p:nvPr/>
        </p:nvSpPr>
        <p:spPr>
          <a:xfrm>
            <a:off x="2722793" y="917496"/>
            <a:ext cx="11576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Content</a:t>
            </a:r>
            <a:endParaRPr kumimoji="0" lang="ko-KR" altLang="en-US" sz="2400" dirty="0">
              <a:ln>
                <a:solidFill>
                  <a:srgbClr val="2C2A25">
                    <a:alpha val="0"/>
                  </a:srgbClr>
                </a:solidFill>
              </a:ln>
              <a:solidFill>
                <a:schemeClr val="bg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2AC132-D98E-4DC6-A177-8BFE5CFDCCAB}"/>
              </a:ext>
            </a:extLst>
          </p:cNvPr>
          <p:cNvSpPr/>
          <p:nvPr/>
        </p:nvSpPr>
        <p:spPr bwMode="auto">
          <a:xfrm>
            <a:off x="150813" y="144946"/>
            <a:ext cx="495840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1-(3)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개인별 담당 분야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9F3F4A8-E95C-4315-B83E-4745C111F07A}"/>
              </a:ext>
            </a:extLst>
          </p:cNvPr>
          <p:cNvGraphicFramePr>
            <a:graphicFrameLocks noGrp="1"/>
          </p:cNvGraphicFramePr>
          <p:nvPr/>
        </p:nvGraphicFramePr>
        <p:xfrm>
          <a:off x="358775" y="1123950"/>
          <a:ext cx="8426450" cy="4773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335">
                  <a:extLst>
                    <a:ext uri="{9D8B030D-6E8A-4147-A177-3AD203B41FA5}">
                      <a16:colId xmlns:a16="http://schemas.microsoft.com/office/drawing/2014/main" val="96147495"/>
                    </a:ext>
                  </a:extLst>
                </a:gridCol>
                <a:gridCol w="5113487">
                  <a:extLst>
                    <a:ext uri="{9D8B030D-6E8A-4147-A177-3AD203B41FA5}">
                      <a16:colId xmlns:a16="http://schemas.microsoft.com/office/drawing/2014/main" val="1599775531"/>
                    </a:ext>
                  </a:extLst>
                </a:gridCol>
                <a:gridCol w="1080314">
                  <a:extLst>
                    <a:ext uri="{9D8B030D-6E8A-4147-A177-3AD203B41FA5}">
                      <a16:colId xmlns:a16="http://schemas.microsoft.com/office/drawing/2014/main" val="1338705361"/>
                    </a:ext>
                  </a:extLst>
                </a:gridCol>
                <a:gridCol w="1080314">
                  <a:extLst>
                    <a:ext uri="{9D8B030D-6E8A-4147-A177-3AD203B41FA5}">
                      <a16:colId xmlns:a16="http://schemas.microsoft.com/office/drawing/2014/main" val="745085421"/>
                    </a:ext>
                  </a:extLst>
                </a:gridCol>
              </a:tblGrid>
              <a:tr h="3658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성명</a:t>
                      </a:r>
                    </a:p>
                  </a:txBody>
                  <a:tcPr marL="91456" marR="91456" marT="45729" marB="45729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담당 분야</a:t>
                      </a:r>
                    </a:p>
                  </a:txBody>
                  <a:tcPr marL="91456" marR="91456" marT="45729" marB="45729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참여도</a:t>
                      </a:r>
                    </a:p>
                  </a:txBody>
                  <a:tcPr marL="91456" marR="91456" marT="45729" marB="45729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222023"/>
                  </a:ext>
                </a:extLst>
              </a:tr>
              <a:tr h="36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박소연</a:t>
                      </a: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장혜정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extLst>
                  <a:ext uri="{0D108BD9-81ED-4DB2-BD59-A6C34878D82A}">
                    <a16:rowId xmlns:a16="http://schemas.microsoft.com/office/drawing/2014/main" val="3770985339"/>
                  </a:ext>
                </a:extLst>
              </a:tr>
              <a:tr h="485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박소연</a:t>
                      </a: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학생 데이터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File IO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extLst>
                  <a:ext uri="{0D108BD9-81ED-4DB2-BD59-A6C34878D82A}">
                    <a16:rowId xmlns:a16="http://schemas.microsoft.com/office/drawing/2014/main" val="4217135659"/>
                  </a:ext>
                </a:extLst>
              </a:tr>
              <a:tr h="48596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학생 정보 저장 클래스 구현</a:t>
                      </a: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80%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20%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extLst>
                  <a:ext uri="{0D108BD9-81ED-4DB2-BD59-A6C34878D82A}">
                    <a16:rowId xmlns:a16="http://schemas.microsoft.com/office/drawing/2014/main" val="2917022801"/>
                  </a:ext>
                </a:extLst>
              </a:tr>
              <a:tr h="48596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성적 확인 패널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GUI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구성 및 기능 구현</a:t>
                      </a: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extLst>
                  <a:ext uri="{0D108BD9-81ED-4DB2-BD59-A6C34878D82A}">
                    <a16:rowId xmlns:a16="http://schemas.microsoft.com/office/drawing/2014/main" val="2035449525"/>
                  </a:ext>
                </a:extLst>
              </a:tr>
              <a:tr h="48596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데이터 입력 패널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GUI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구성 및 기능 구현</a:t>
                      </a: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extLst>
                  <a:ext uri="{0D108BD9-81ED-4DB2-BD59-A6C34878D82A}">
                    <a16:rowId xmlns:a16="http://schemas.microsoft.com/office/drawing/2014/main" val="3096223171"/>
                  </a:ext>
                </a:extLst>
              </a:tr>
              <a:tr h="64020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 학생의 평균 학점 원 그래프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GUI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구성 및 기능 구현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extLst>
                  <a:ext uri="{0D108BD9-81ED-4DB2-BD59-A6C34878D82A}">
                    <a16:rowId xmlns:a16="http://schemas.microsoft.com/office/drawing/2014/main" val="2607283264"/>
                  </a:ext>
                </a:extLst>
              </a:tr>
              <a:tr h="485963"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컬러 테마 설정 패널 구현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extLst>
                  <a:ext uri="{0D108BD9-81ED-4DB2-BD59-A6C34878D82A}">
                    <a16:rowId xmlns:a16="http://schemas.microsoft.com/office/drawing/2014/main" val="1383189354"/>
                  </a:ext>
                </a:extLst>
              </a:tr>
              <a:tr h="48596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코드 정리 및 주석 추가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70%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30%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extLst>
                  <a:ext uri="{0D108BD9-81ED-4DB2-BD59-A6C34878D82A}">
                    <a16:rowId xmlns:a16="http://schemas.microsoft.com/office/drawing/2014/main" val="2760540693"/>
                  </a:ext>
                </a:extLst>
              </a:tr>
              <a:tr h="48596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수행 계획서 및 보고서 작성</a:t>
                      </a: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90%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29" marB="45729"/>
                </a:tc>
                <a:extLst>
                  <a:ext uri="{0D108BD9-81ED-4DB2-BD59-A6C34878D82A}">
                    <a16:rowId xmlns:a16="http://schemas.microsoft.com/office/drawing/2014/main" val="292472230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C7A5B5-4489-4008-A8CB-4FE005DFD518}"/>
              </a:ext>
            </a:extLst>
          </p:cNvPr>
          <p:cNvSpPr txBox="1"/>
          <p:nvPr/>
        </p:nvSpPr>
        <p:spPr>
          <a:xfrm>
            <a:off x="369888" y="5868988"/>
            <a:ext cx="8424862" cy="869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ko-KR" dirty="0">
                <a:latin typeface="+mn-ea"/>
                <a:ea typeface="+mn-ea"/>
              </a:rPr>
              <a:t>담당한 패널과 기능에 따라 구현 난이도와 소요된 시간에 차이가 있으나 프로젝트 참여도는 같습니다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B2BA4-0AAA-4BEE-8881-1308A4DB78AE}"/>
              </a:ext>
            </a:extLst>
          </p:cNvPr>
          <p:cNvSpPr txBox="1"/>
          <p:nvPr/>
        </p:nvSpPr>
        <p:spPr>
          <a:xfrm>
            <a:off x="1619250" y="1052513"/>
            <a:ext cx="59055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전체 학점 평균 체크박스를 선택하면</a:t>
            </a:r>
            <a:endParaRPr lang="en-US" altLang="ko-KR" dirty="0">
              <a:latin typeface="+mn-ea"/>
              <a:ea typeface="+mn-ea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선택된 학생의 성적 분석 자료가 나타남</a:t>
            </a:r>
          </a:p>
        </p:txBody>
      </p:sp>
      <p:pic>
        <p:nvPicPr>
          <p:cNvPr id="54276" name="그림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2565400"/>
            <a:ext cx="4802187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그림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184400"/>
            <a:ext cx="3240088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그림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2576513"/>
            <a:ext cx="4808537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그림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5" y="2060575"/>
            <a:ext cx="3233738" cy="328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그림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565400"/>
            <a:ext cx="477520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F5BB8C1-81DA-46F3-BDB3-457F0A79CD74}"/>
              </a:ext>
            </a:extLst>
          </p:cNvPr>
          <p:cNvSpPr/>
          <p:nvPr/>
        </p:nvSpPr>
        <p:spPr bwMode="auto">
          <a:xfrm>
            <a:off x="150813" y="144946"/>
            <a:ext cx="560922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 테스트 결과</a:t>
            </a:r>
          </a:p>
        </p:txBody>
      </p:sp>
      <p:pic>
        <p:nvPicPr>
          <p:cNvPr id="55299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593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916113"/>
            <a:ext cx="496252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14525"/>
            <a:ext cx="49657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4B2BA4-0AAA-4BEE-8881-1308A4DB78AE}"/>
              </a:ext>
            </a:extLst>
          </p:cNvPr>
          <p:cNvSpPr txBox="1"/>
          <p:nvPr/>
        </p:nvSpPr>
        <p:spPr>
          <a:xfrm>
            <a:off x="1619250" y="890588"/>
            <a:ext cx="59055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전체 학생 성적 확인 버튼을 클릭하면</a:t>
            </a:r>
            <a:endParaRPr lang="en-US" altLang="ko-KR" dirty="0">
              <a:latin typeface="+mn-ea"/>
              <a:ea typeface="+mn-ea"/>
            </a:endParaRPr>
          </a:p>
          <a:p>
            <a:pPr algn="ctr" eaLnBrk="1" latinLnBrk="1" hangingPunct="1">
              <a:defRPr/>
            </a:pPr>
            <a:r>
              <a:rPr lang="ko-KR" altLang="en-US" dirty="0">
                <a:latin typeface="+mn-ea"/>
                <a:ea typeface="+mn-ea"/>
              </a:rPr>
              <a:t>선택한 과목의 다른 학생들의 점수와 전체학점이 높은 순으로 학생들의 이름과 수강과목이 출력</a:t>
            </a:r>
          </a:p>
        </p:txBody>
      </p:sp>
      <p:pic>
        <p:nvPicPr>
          <p:cNvPr id="55303" name="그림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912938"/>
            <a:ext cx="6637338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그림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914525"/>
            <a:ext cx="6653213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5" name="그림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1914525"/>
            <a:ext cx="6637337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현 2">
            <a:extLst>
              <a:ext uri="{FF2B5EF4-FFF2-40B4-BE49-F238E27FC236}">
                <a16:creationId xmlns:a16="http://schemas.microsoft.com/office/drawing/2014/main" id="{6026F08D-0F64-4F78-B581-C02F88631162}"/>
              </a:ext>
            </a:extLst>
          </p:cNvPr>
          <p:cNvSpPr/>
          <p:nvPr/>
        </p:nvSpPr>
        <p:spPr>
          <a:xfrm rot="6725731">
            <a:off x="518319" y="1989932"/>
            <a:ext cx="1296987" cy="1295400"/>
          </a:xfrm>
          <a:prstGeom prst="chord">
            <a:avLst/>
          </a:prstGeom>
          <a:solidFill>
            <a:srgbClr val="517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4004EB1-C732-4EFE-B0CF-E408ED3F3DDC}"/>
              </a:ext>
            </a:extLst>
          </p:cNvPr>
          <p:cNvSpPr/>
          <p:nvPr/>
        </p:nvSpPr>
        <p:spPr>
          <a:xfrm>
            <a:off x="685800" y="1365250"/>
            <a:ext cx="863600" cy="9350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타원형 설명선 4">
            <a:extLst>
              <a:ext uri="{FF2B5EF4-FFF2-40B4-BE49-F238E27FC236}">
                <a16:creationId xmlns:a16="http://schemas.microsoft.com/office/drawing/2014/main" id="{DEA1698F-8F08-413D-AA33-AFD59110553C}"/>
              </a:ext>
            </a:extLst>
          </p:cNvPr>
          <p:cNvSpPr/>
          <p:nvPr/>
        </p:nvSpPr>
        <p:spPr>
          <a:xfrm>
            <a:off x="1835150" y="790575"/>
            <a:ext cx="6834188" cy="1689100"/>
          </a:xfrm>
          <a:prstGeom prst="wedgeEllipseCallout">
            <a:avLst>
              <a:gd name="adj1" fmla="val -45951"/>
              <a:gd name="adj2" fmla="val 60988"/>
            </a:avLst>
          </a:prstGeom>
          <a:noFill/>
          <a:ln>
            <a:solidFill>
              <a:srgbClr val="517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현 6">
            <a:extLst>
              <a:ext uri="{FF2B5EF4-FFF2-40B4-BE49-F238E27FC236}">
                <a16:creationId xmlns:a16="http://schemas.microsoft.com/office/drawing/2014/main" id="{A57947B9-CF6F-4C46-80A3-D6791ED4A949}"/>
              </a:ext>
            </a:extLst>
          </p:cNvPr>
          <p:cNvSpPr/>
          <p:nvPr/>
        </p:nvSpPr>
        <p:spPr>
          <a:xfrm rot="6725731">
            <a:off x="7258844" y="5536407"/>
            <a:ext cx="1296987" cy="1295400"/>
          </a:xfrm>
          <a:prstGeom prst="chord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2A4563-B057-430F-AAF3-59D5D9257830}"/>
              </a:ext>
            </a:extLst>
          </p:cNvPr>
          <p:cNvSpPr/>
          <p:nvPr/>
        </p:nvSpPr>
        <p:spPr>
          <a:xfrm>
            <a:off x="7426325" y="4911725"/>
            <a:ext cx="863600" cy="9350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타원형 설명선 8">
            <a:extLst>
              <a:ext uri="{FF2B5EF4-FFF2-40B4-BE49-F238E27FC236}">
                <a16:creationId xmlns:a16="http://schemas.microsoft.com/office/drawing/2014/main" id="{5217489A-1FB0-4784-9562-0E0B4499B1D7}"/>
              </a:ext>
            </a:extLst>
          </p:cNvPr>
          <p:cNvSpPr/>
          <p:nvPr/>
        </p:nvSpPr>
        <p:spPr>
          <a:xfrm flipH="1">
            <a:off x="239713" y="2874963"/>
            <a:ext cx="6489700" cy="3146425"/>
          </a:xfrm>
          <a:prstGeom prst="wedgeEllipseCallout">
            <a:avLst>
              <a:gd name="adj1" fmla="val -45951"/>
              <a:gd name="adj2" fmla="val 6098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5EAF64-A0AB-4E1D-9353-00A2E03E63EC}"/>
              </a:ext>
            </a:extLst>
          </p:cNvPr>
          <p:cNvSpPr/>
          <p:nvPr/>
        </p:nvSpPr>
        <p:spPr bwMode="auto">
          <a:xfrm>
            <a:off x="150813" y="144946"/>
            <a:ext cx="618630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3-(2)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프로젝트 수행 결과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F468E-A78D-4F6B-A21E-9FF1F674CFB2}"/>
              </a:ext>
            </a:extLst>
          </p:cNvPr>
          <p:cNvSpPr txBox="1"/>
          <p:nvPr/>
        </p:nvSpPr>
        <p:spPr>
          <a:xfrm>
            <a:off x="463550" y="3790950"/>
            <a:ext cx="6042025" cy="1385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선생님이 학생 성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적의 효과적 분석 </a:t>
            </a:r>
            <a:r>
              <a:rPr lang="en-US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=&gt; </a:t>
            </a:r>
            <a:r>
              <a:rPr lang="ko-KR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화면을 여러 가지</a:t>
            </a:r>
            <a:r>
              <a:rPr lang="en-US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프레임으</a:t>
            </a:r>
            <a:r>
              <a:rPr lang="ko-KR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구성</a:t>
            </a:r>
            <a:endParaRPr lang="en-US" altLang="ko-KR" sz="1200" dirty="0"/>
          </a:p>
          <a:p>
            <a:pPr marL="285750" indent="-285750" eaLnBrk="1" latinLnBrk="1" hangingPunct="1">
              <a:buFont typeface="Arial" panose="020B0604020202020204" pitchFamily="34" charset="0"/>
              <a:buChar char="•"/>
              <a:defRPr/>
            </a:pPr>
            <a:endParaRPr lang="en-US" altLang="ko-KR" sz="1200" dirty="0"/>
          </a:p>
          <a:p>
            <a:pPr marL="285750" indent="-285750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그래프를 </a:t>
            </a:r>
            <a:r>
              <a:rPr lang="en-US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=&gt; </a:t>
            </a:r>
            <a:r>
              <a:rPr lang="ko-KR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학생의 전체 학점과 그 분포</a:t>
            </a:r>
            <a:r>
              <a:rPr lang="en-US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파악 가능 </a:t>
            </a:r>
            <a:r>
              <a:rPr lang="en-US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=&gt; </a:t>
            </a:r>
            <a:r>
              <a:rPr lang="ko-KR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학생의 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학업 이해</a:t>
            </a:r>
            <a:r>
              <a:rPr lang="ko-KR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수준에 대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한 이해 가능</a:t>
            </a:r>
            <a:endParaRPr lang="en-US" altLang="ko-KR" sz="12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eaLnBrk="1" latinLnBrk="1" hangingPunct="1">
              <a:buFont typeface="Arial" panose="020B0604020202020204" pitchFamily="34" charset="0"/>
              <a:buChar char="•"/>
              <a:defRPr/>
            </a:pPr>
            <a:endParaRPr lang="en-US" altLang="ko-KR" sz="1200" dirty="0"/>
          </a:p>
          <a:p>
            <a:pPr marL="285750" indent="-285750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학생들이 서로 다른 과목을 수강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할 수 있음 </a:t>
            </a:r>
            <a:r>
              <a:rPr lang="en-US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=&gt; </a:t>
            </a:r>
            <a:r>
              <a:rPr lang="ko-KR" altLang="ko-KR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학생들의 성적을 입력할 때 과목명을 직접 입력할 수 있</a:t>
            </a:r>
            <a:r>
              <a:rPr lang="ko-KR" altLang="en-US" sz="12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음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F9E44-06CD-4A5B-8F33-5B67F6AC4EF3}"/>
              </a:ext>
            </a:extLst>
          </p:cNvPr>
          <p:cNvSpPr txBox="1"/>
          <p:nvPr/>
        </p:nvSpPr>
        <p:spPr>
          <a:xfrm>
            <a:off x="2555875" y="1233488"/>
            <a:ext cx="6424613" cy="692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300" dirty="0">
                <a:latin typeface="+mn-ea"/>
                <a:ea typeface="+mn-ea"/>
              </a:rPr>
              <a:t>개인의 선호에 따라 색상의 변화로 시각적 변화를 줄 수 있음</a:t>
            </a:r>
            <a:endParaRPr lang="en-US" altLang="ko-KR" sz="1300" dirty="0">
              <a:latin typeface="+mn-ea"/>
              <a:ea typeface="+mn-ea"/>
            </a:endParaRPr>
          </a:p>
          <a:p>
            <a:pPr marL="285750" indent="-285750" eaLnBrk="1" latinLnBrk="1" hangingPunct="1">
              <a:buFont typeface="Arial" panose="020B0604020202020204" pitchFamily="34" charset="0"/>
              <a:buChar char="•"/>
              <a:defRPr/>
            </a:pPr>
            <a:endParaRPr lang="en-US" altLang="ko-KR" sz="1300" dirty="0">
              <a:latin typeface="+mn-ea"/>
              <a:ea typeface="+mn-ea"/>
            </a:endParaRPr>
          </a:p>
          <a:p>
            <a:pPr marL="285750" indent="-285750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ko-KR" sz="1300" dirty="0">
                <a:latin typeface="+mn-ea"/>
                <a:ea typeface="+mn-ea"/>
              </a:rPr>
              <a:t>타 학생의 정보를 쉽게 확인</a:t>
            </a:r>
            <a:r>
              <a:rPr lang="en-US" altLang="ko-KR" sz="1300" dirty="0">
                <a:latin typeface="+mn-ea"/>
                <a:ea typeface="+mn-ea"/>
              </a:rPr>
              <a:t> =&gt; </a:t>
            </a:r>
            <a:r>
              <a:rPr lang="ko-KR" altLang="ko-KR" sz="1300" dirty="0">
                <a:latin typeface="+mn-ea"/>
                <a:ea typeface="+mn-ea"/>
              </a:rPr>
              <a:t>학생 면담</a:t>
            </a:r>
            <a:r>
              <a:rPr lang="en-US" altLang="ko-KR" sz="1300" dirty="0">
                <a:latin typeface="+mn-ea"/>
                <a:ea typeface="+mn-ea"/>
              </a:rPr>
              <a:t> </a:t>
            </a:r>
            <a:r>
              <a:rPr lang="ko-KR" altLang="en-US" sz="1300" dirty="0">
                <a:latin typeface="+mn-ea"/>
                <a:ea typeface="+mn-ea"/>
              </a:rPr>
              <a:t>시 성적 분석 유용</a:t>
            </a:r>
            <a:endParaRPr lang="en-US" altLang="ko-KR" sz="13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순서도: 수동 연산 43">
            <a:extLst>
              <a:ext uri="{FF2B5EF4-FFF2-40B4-BE49-F238E27FC236}">
                <a16:creationId xmlns:a16="http://schemas.microsoft.com/office/drawing/2014/main" id="{88FF2907-E5E9-4559-A61B-B3F3ECFFABA7}"/>
              </a:ext>
            </a:extLst>
          </p:cNvPr>
          <p:cNvSpPr/>
          <p:nvPr/>
        </p:nvSpPr>
        <p:spPr>
          <a:xfrm rot="10800000">
            <a:off x="681038" y="1458913"/>
            <a:ext cx="2233612" cy="1150937"/>
          </a:xfrm>
          <a:prstGeom prst="flowChartManualOperation">
            <a:avLst/>
          </a:prstGeom>
          <a:solidFill>
            <a:srgbClr val="517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7" name="순서도: 수동 연산 46">
            <a:extLst>
              <a:ext uri="{FF2B5EF4-FFF2-40B4-BE49-F238E27FC236}">
                <a16:creationId xmlns:a16="http://schemas.microsoft.com/office/drawing/2014/main" id="{E4504BF8-50FC-4C73-A40E-1EF1CAC50F6D}"/>
              </a:ext>
            </a:extLst>
          </p:cNvPr>
          <p:cNvSpPr/>
          <p:nvPr/>
        </p:nvSpPr>
        <p:spPr>
          <a:xfrm>
            <a:off x="684213" y="2586038"/>
            <a:ext cx="2232025" cy="1152525"/>
          </a:xfrm>
          <a:prstGeom prst="flowChartManualOperati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8" name="순서도: 수동 연산 47">
            <a:extLst>
              <a:ext uri="{FF2B5EF4-FFF2-40B4-BE49-F238E27FC236}">
                <a16:creationId xmlns:a16="http://schemas.microsoft.com/office/drawing/2014/main" id="{507C424F-37C2-411B-9A0F-0E77C00A881F}"/>
              </a:ext>
            </a:extLst>
          </p:cNvPr>
          <p:cNvSpPr/>
          <p:nvPr/>
        </p:nvSpPr>
        <p:spPr>
          <a:xfrm rot="10800000">
            <a:off x="684213" y="3738563"/>
            <a:ext cx="2232025" cy="1152525"/>
          </a:xfrm>
          <a:prstGeom prst="flowChartManualOperation">
            <a:avLst/>
          </a:prstGeom>
          <a:solidFill>
            <a:srgbClr val="517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9" name="순서도: 수동 연산 48">
            <a:extLst>
              <a:ext uri="{FF2B5EF4-FFF2-40B4-BE49-F238E27FC236}">
                <a16:creationId xmlns:a16="http://schemas.microsoft.com/office/drawing/2014/main" id="{217C9651-464F-450A-88E5-5BC542BA54C7}"/>
              </a:ext>
            </a:extLst>
          </p:cNvPr>
          <p:cNvSpPr/>
          <p:nvPr/>
        </p:nvSpPr>
        <p:spPr>
          <a:xfrm>
            <a:off x="681038" y="4891088"/>
            <a:ext cx="2233612" cy="1152525"/>
          </a:xfrm>
          <a:prstGeom prst="flowChartManualOperati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7350" name="TextBox 19"/>
          <p:cNvSpPr txBox="1">
            <a:spLocks noChangeArrowheads="1"/>
          </p:cNvSpPr>
          <p:nvPr/>
        </p:nvSpPr>
        <p:spPr bwMode="auto">
          <a:xfrm>
            <a:off x="1274763" y="2879725"/>
            <a:ext cx="10445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FileIO</a:t>
            </a:r>
            <a:endParaRPr kumimoji="0" lang="ko-KR" altLang="en-US" sz="2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51" name="TextBox 19"/>
          <p:cNvSpPr txBox="1">
            <a:spLocks noChangeArrowheads="1"/>
          </p:cNvSpPr>
          <p:nvPr/>
        </p:nvSpPr>
        <p:spPr bwMode="auto">
          <a:xfrm>
            <a:off x="1400175" y="4076700"/>
            <a:ext cx="86677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endParaRPr kumimoji="0" lang="ko-KR" altLang="en-US" sz="2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52" name="TextBox 19"/>
          <p:cNvSpPr txBox="1">
            <a:spLocks noChangeArrowheads="1"/>
          </p:cNvSpPr>
          <p:nvPr/>
        </p:nvSpPr>
        <p:spPr bwMode="auto">
          <a:xfrm>
            <a:off x="1146175" y="5160963"/>
            <a:ext cx="137318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  <a:endParaRPr kumimoji="0" lang="ko-KR" altLang="en-US" sz="2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F5ADB22-79D7-4E34-A1E6-FCCAC684B081}"/>
              </a:ext>
            </a:extLst>
          </p:cNvPr>
          <p:cNvSpPr/>
          <p:nvPr/>
        </p:nvSpPr>
        <p:spPr>
          <a:xfrm>
            <a:off x="3309938" y="1314450"/>
            <a:ext cx="5045075" cy="11557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각 기능에 따라 </a:t>
            </a:r>
            <a:r>
              <a:rPr kumimoji="0" lang="en-US" altLang="ko-KR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java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파일을 나누고 파일 내에서 </a:t>
            </a:r>
            <a:r>
              <a:rPr kumimoji="0" lang="ko-KR" altLang="en-US" sz="13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관련 부분을 </a:t>
            </a:r>
            <a:r>
              <a:rPr kumimoji="0" lang="en-US" altLang="ko-KR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class</a:t>
            </a:r>
            <a:r>
              <a:rPr kumimoji="0" lang="ko-KR" altLang="en-US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로 나누어 구현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하여</a:t>
            </a:r>
            <a:r>
              <a:rPr kumimoji="0" lang="ko-KR" altLang="en-US" sz="15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ko-KR" altLang="en-US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추후 프로그램 유지 보수가 용이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하게 설계하였다</a:t>
            </a:r>
            <a:r>
              <a:rPr kumimoji="0" lang="en-US" altLang="ko-KR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.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 </a:t>
            </a:r>
            <a:endParaRPr kumimoji="0" lang="en-US" altLang="ko-KR" sz="13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DC62962-C1C5-4863-AF96-AB1DC5C192FE}"/>
              </a:ext>
            </a:extLst>
          </p:cNvPr>
          <p:cNvSpPr/>
          <p:nvPr/>
        </p:nvSpPr>
        <p:spPr>
          <a:xfrm>
            <a:off x="3336925" y="2733675"/>
            <a:ext cx="4819650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데이터의 중복 저장을 막아 파일 </a:t>
            </a:r>
            <a:r>
              <a:rPr kumimoji="0" lang="ko-KR" altLang="en-US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저장 공간을 절약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할 수 있다</a:t>
            </a:r>
            <a:r>
              <a:rPr kumimoji="0" lang="en-US" altLang="ko-KR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F843D4-A1EA-4B71-9F6E-381D75D0CD83}"/>
              </a:ext>
            </a:extLst>
          </p:cNvPr>
          <p:cNvSpPr/>
          <p:nvPr/>
        </p:nvSpPr>
        <p:spPr>
          <a:xfrm>
            <a:off x="3348038" y="3489325"/>
            <a:ext cx="4819650" cy="1501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en-US" altLang="ko-KR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Student 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객체의 데이터를 각 기준과 목적에 따라 분류 정렬이 용이하도록 </a:t>
            </a:r>
            <a:r>
              <a:rPr kumimoji="0" lang="en-US" altLang="ko-KR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Compare&lt;Student&gt;</a:t>
            </a:r>
            <a:r>
              <a:rPr kumimoji="0" lang="ko-KR" altLang="en-US" sz="13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를 </a:t>
            </a:r>
            <a:r>
              <a:rPr kumimoji="0" lang="en-US" altLang="ko-KR" sz="1500" b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util</a:t>
            </a:r>
            <a:r>
              <a:rPr kumimoji="0" lang="ko-KR" altLang="en-US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의 </a:t>
            </a:r>
            <a:r>
              <a:rPr kumimoji="0" lang="en-US" altLang="ko-KR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Collections</a:t>
            </a:r>
            <a:r>
              <a:rPr kumimoji="0" lang="ko-KR" altLang="en-US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의 </a:t>
            </a:r>
            <a:r>
              <a:rPr kumimoji="0" lang="en-US" altLang="ko-KR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sort</a:t>
            </a:r>
            <a:r>
              <a:rPr kumimoji="0" lang="ko-KR" altLang="en-US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메소드를 사용하여 등수를 내림차순으로 정렬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했다</a:t>
            </a:r>
            <a:r>
              <a:rPr kumimoji="0" lang="en-US" altLang="ko-KR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.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endParaRPr kumimoji="0" lang="en-US" altLang="ko-KR" sz="13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9E34F8-38C2-4E2A-9B83-EA406463F54E}"/>
              </a:ext>
            </a:extLst>
          </p:cNvPr>
          <p:cNvSpPr/>
          <p:nvPr/>
        </p:nvSpPr>
        <p:spPr>
          <a:xfrm>
            <a:off x="3348038" y="4984750"/>
            <a:ext cx="4968875" cy="1462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 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개인의 성적을 시각적 그래프로 확인하여 </a:t>
            </a:r>
            <a:r>
              <a:rPr kumimoji="0" lang="ko-KR" altLang="en-US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정보 확인이나 성적 분석에 도움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이 된다</a:t>
            </a:r>
            <a:r>
              <a:rPr kumimoji="0" lang="en-US" altLang="ko-KR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. 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또한 </a:t>
            </a:r>
            <a:r>
              <a:rPr kumimoji="0" lang="en-US" altLang="ko-KR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ko-KR" altLang="en-US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선택된 데이터만 그래프화</a:t>
            </a:r>
            <a:r>
              <a:rPr kumimoji="0" lang="ko-KR" altLang="en-US" sz="15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ko-KR" altLang="en-US" sz="13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시킴으로써 시각적 혼란을 주지 않도록 그래픽을 구성하였다</a:t>
            </a:r>
            <a:endParaRPr kumimoji="0" lang="en-US" altLang="ko-KR" sz="13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6B8B4E-D3F1-4D46-9F1E-EFD4A195493B}"/>
              </a:ext>
            </a:extLst>
          </p:cNvPr>
          <p:cNvSpPr/>
          <p:nvPr/>
        </p:nvSpPr>
        <p:spPr bwMode="auto">
          <a:xfrm>
            <a:off x="150813" y="144946"/>
            <a:ext cx="72250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구현된 기능에 대한 성능 평가</a:t>
            </a:r>
          </a:p>
        </p:txBody>
      </p:sp>
      <p:sp>
        <p:nvSpPr>
          <p:cNvPr id="57358" name="TextBox 19"/>
          <p:cNvSpPr txBox="1">
            <a:spLocks noChangeArrowheads="1"/>
          </p:cNvSpPr>
          <p:nvPr/>
        </p:nvSpPr>
        <p:spPr bwMode="auto">
          <a:xfrm>
            <a:off x="1336675" y="1787525"/>
            <a:ext cx="9207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endParaRPr kumimoji="0" lang="ko-KR" altLang="en-US" sz="2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90A56D96-1D4F-4757-A5A4-7B883855BDA5}"/>
              </a:ext>
            </a:extLst>
          </p:cNvPr>
          <p:cNvSpPr/>
          <p:nvPr/>
        </p:nvSpPr>
        <p:spPr>
          <a:xfrm>
            <a:off x="1229258" y="1329808"/>
            <a:ext cx="2015842" cy="2015842"/>
          </a:xfrm>
          <a:prstGeom prst="ellipse">
            <a:avLst/>
          </a:prstGeom>
          <a:solidFill>
            <a:srgbClr val="5179DB">
              <a:alpha val="68000"/>
            </a:srgb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00B0F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57F0CF-DC50-4A3A-ABF9-5104FF6710FC}"/>
              </a:ext>
            </a:extLst>
          </p:cNvPr>
          <p:cNvSpPr/>
          <p:nvPr/>
        </p:nvSpPr>
        <p:spPr>
          <a:xfrm>
            <a:off x="1943896" y="2621884"/>
            <a:ext cx="2015842" cy="2015842"/>
          </a:xfrm>
          <a:prstGeom prst="ellipse">
            <a:avLst/>
          </a:prstGeom>
          <a:solidFill>
            <a:srgbClr val="272F39">
              <a:alpha val="36000"/>
            </a:srgb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956701E-E5E6-4E46-8713-94940F88ECF4}"/>
              </a:ext>
            </a:extLst>
          </p:cNvPr>
          <p:cNvSpPr/>
          <p:nvPr/>
        </p:nvSpPr>
        <p:spPr bwMode="auto">
          <a:xfrm>
            <a:off x="150813" y="144946"/>
            <a:ext cx="607089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3-(4)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 Unicode MS" pitchFamily="50" charset="-127"/>
                <a:cs typeface="Times New Roman" pitchFamily="18" charset="0"/>
              </a:rPr>
              <a:t>프로그램의 확장 가능성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B3865A8-30E5-4063-A3EE-4AA2E76C2C34}"/>
              </a:ext>
            </a:extLst>
          </p:cNvPr>
          <p:cNvSpPr/>
          <p:nvPr/>
        </p:nvSpPr>
        <p:spPr>
          <a:xfrm>
            <a:off x="328144" y="2625952"/>
            <a:ext cx="2015842" cy="2015842"/>
          </a:xfrm>
          <a:prstGeom prst="ellipse">
            <a:avLst/>
          </a:prstGeom>
          <a:solidFill>
            <a:srgbClr val="908D99">
              <a:alpha val="46000"/>
            </a:srgb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505CD-112E-4A99-B14B-DFE720DE7591}"/>
              </a:ext>
            </a:extLst>
          </p:cNvPr>
          <p:cNvSpPr txBox="1"/>
          <p:nvPr/>
        </p:nvSpPr>
        <p:spPr>
          <a:xfrm>
            <a:off x="1538911" y="2014563"/>
            <a:ext cx="13965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272D2C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데이터 저장</a:t>
            </a:r>
            <a:endParaRPr kumimoji="0" lang="en-US" altLang="ko-KR" b="1" dirty="0">
              <a:ln>
                <a:solidFill>
                  <a:srgbClr val="272D2C">
                    <a:alpha val="0"/>
                  </a:srgbClr>
                </a:solidFill>
              </a:ln>
              <a:solidFill>
                <a:srgbClr val="272D2C"/>
              </a:solidFill>
              <a:latin typeface="Times New Roman" pitchFamily="18" charset="0"/>
              <a:ea typeface="-윤고딕340" pitchFamily="18" charset="-127"/>
              <a:cs typeface="Times New Roman" pitchFamily="18" charset="0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272D2C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효율성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8526B-8685-473C-BD0B-52165B211FDF}"/>
              </a:ext>
            </a:extLst>
          </p:cNvPr>
          <p:cNvSpPr txBox="1"/>
          <p:nvPr/>
        </p:nvSpPr>
        <p:spPr>
          <a:xfrm>
            <a:off x="572385" y="3264260"/>
            <a:ext cx="142058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272D2C"/>
                </a:solidFill>
                <a:latin typeface="+mn-ea"/>
                <a:ea typeface="+mn-ea"/>
                <a:cs typeface="Times New Roman" pitchFamily="18" charset="0"/>
              </a:rPr>
              <a:t>다양한 파일</a:t>
            </a:r>
            <a:endParaRPr kumimoji="0" lang="en-US" altLang="ko-KR" b="1" dirty="0">
              <a:ln>
                <a:solidFill>
                  <a:srgbClr val="272D2C">
                    <a:alpha val="0"/>
                  </a:srgbClr>
                </a:solidFill>
              </a:ln>
              <a:solidFill>
                <a:srgbClr val="272D2C"/>
              </a:solidFill>
              <a:latin typeface="+mn-ea"/>
              <a:ea typeface="+mn-ea"/>
              <a:cs typeface="Times New Roman" pitchFamily="18" charset="0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272D2C"/>
                </a:solidFill>
                <a:latin typeface="+mn-ea"/>
                <a:ea typeface="+mn-ea"/>
                <a:cs typeface="Times New Roman" pitchFamily="18" charset="0"/>
              </a:rPr>
              <a:t>데이터</a:t>
            </a:r>
            <a:endParaRPr kumimoji="0" lang="en-US" altLang="ko-KR" b="1" dirty="0">
              <a:ln>
                <a:solidFill>
                  <a:srgbClr val="272D2C">
                    <a:alpha val="0"/>
                  </a:srgbClr>
                </a:solidFill>
              </a:ln>
              <a:solidFill>
                <a:srgbClr val="272D2C"/>
              </a:solidFill>
              <a:latin typeface="+mn-ea"/>
              <a:ea typeface="+mn-ea"/>
              <a:cs typeface="Times New Roman" pitchFamily="18" charset="0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272D2C"/>
                </a:solidFill>
                <a:latin typeface="+mn-ea"/>
                <a:ea typeface="+mn-ea"/>
                <a:cs typeface="Times New Roman" pitchFamily="18" charset="0"/>
              </a:rPr>
              <a:t>사용 가능</a:t>
            </a:r>
            <a:endParaRPr kumimoji="0" lang="en-US" altLang="ko-KR" b="1" dirty="0">
              <a:ln>
                <a:solidFill>
                  <a:srgbClr val="272D2C">
                    <a:alpha val="0"/>
                  </a:srgbClr>
                </a:solidFill>
              </a:ln>
              <a:solidFill>
                <a:srgbClr val="272D2C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2CA72-6360-4988-91B6-571EEB19BC4C}"/>
              </a:ext>
            </a:extLst>
          </p:cNvPr>
          <p:cNvSpPr txBox="1"/>
          <p:nvPr/>
        </p:nvSpPr>
        <p:spPr>
          <a:xfrm>
            <a:off x="2368968" y="3332969"/>
            <a:ext cx="116570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272D2C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학생 개인</a:t>
            </a:r>
            <a:endParaRPr kumimoji="0" lang="en-US" altLang="ko-KR" b="1" dirty="0">
              <a:ln>
                <a:solidFill>
                  <a:srgbClr val="272D2C">
                    <a:alpha val="0"/>
                  </a:srgbClr>
                </a:solidFill>
              </a:ln>
              <a:solidFill>
                <a:srgbClr val="272D2C"/>
              </a:solidFill>
              <a:latin typeface="Times New Roman" pitchFamily="18" charset="0"/>
              <a:ea typeface="-윤고딕340" pitchFamily="18" charset="-127"/>
              <a:cs typeface="Times New Roman" pitchFamily="18" charset="0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272D2C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성적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7107B8-2151-4ECD-92EA-F156E153792B}"/>
              </a:ext>
            </a:extLst>
          </p:cNvPr>
          <p:cNvSpPr txBox="1"/>
          <p:nvPr/>
        </p:nvSpPr>
        <p:spPr bwMode="auto">
          <a:xfrm>
            <a:off x="3959738" y="943468"/>
            <a:ext cx="21467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데이터 저장 효율성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0888D-F92D-4542-98E5-2CFE01294A10}"/>
              </a:ext>
            </a:extLst>
          </p:cNvPr>
          <p:cNvSpPr txBox="1"/>
          <p:nvPr/>
        </p:nvSpPr>
        <p:spPr bwMode="auto">
          <a:xfrm>
            <a:off x="3877273" y="2625952"/>
            <a:ext cx="228090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학생 개인 성적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74E871-2FC6-4307-85E1-4C3AF2EE2134}"/>
              </a:ext>
            </a:extLst>
          </p:cNvPr>
          <p:cNvSpPr txBox="1"/>
          <p:nvPr/>
        </p:nvSpPr>
        <p:spPr bwMode="auto">
          <a:xfrm>
            <a:off x="3984720" y="5298370"/>
            <a:ext cx="238118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+mn-ea"/>
                <a:ea typeface="+mn-ea"/>
                <a:cs typeface="Times New Roman" pitchFamily="18" charset="0"/>
              </a:rPr>
              <a:t>추가적 </a:t>
            </a:r>
            <a:r>
              <a:rPr kumimoji="0" lang="en-US" altLang="ko-KR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+mn-ea"/>
                <a:ea typeface="+mn-ea"/>
                <a:cs typeface="Times New Roman" pitchFamily="18" charset="0"/>
              </a:rPr>
              <a:t>GUI Graphics</a:t>
            </a:r>
            <a:endParaRPr kumimoji="0" lang="ko-KR" altLang="en-US" b="1" dirty="0">
              <a:ln>
                <a:solidFill>
                  <a:srgbClr val="272D2C">
                    <a:alpha val="0"/>
                  </a:srgbClr>
                </a:solidFill>
              </a:ln>
              <a:solidFill>
                <a:srgbClr val="5179DB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8380" name="직사각형 27"/>
          <p:cNvSpPr>
            <a:spLocks noChangeArrowheads="1"/>
          </p:cNvSpPr>
          <p:nvPr/>
        </p:nvSpPr>
        <p:spPr bwMode="auto">
          <a:xfrm>
            <a:off x="3935413" y="1282700"/>
            <a:ext cx="4572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ko-KR" altLang="en-US" sz="1400"/>
              <a:t> </a:t>
            </a:r>
            <a:r>
              <a:rPr kumimoji="0" lang="ko-KR" altLang="en-US" sz="1200"/>
              <a:t>데이터를 비교하여 중복된 데이터의 저장이 불가능하므로 학생 정보 파일의 저장공간이 효율적으로 사용된다</a:t>
            </a:r>
            <a:r>
              <a:rPr kumimoji="0" lang="en-US" altLang="ko-KR" sz="1200"/>
              <a:t>. </a:t>
            </a:r>
            <a:r>
              <a:rPr kumimoji="0" lang="ko-KR" altLang="en-US" sz="1200"/>
              <a:t>또한 새로 읽은 객체를 동적 배열에 저장하여 파일의 크기가 필요에 따라 커질 수 있다</a:t>
            </a:r>
            <a:r>
              <a:rPr kumimoji="0" lang="en-US" altLang="ko-KR" sz="1200"/>
              <a:t>.</a:t>
            </a:r>
            <a:endParaRPr kumimoji="0" lang="ko-KR" altLang="en-US" sz="1200"/>
          </a:p>
        </p:txBody>
      </p:sp>
      <p:sp>
        <p:nvSpPr>
          <p:cNvPr id="21" name="직사각형 28">
            <a:extLst>
              <a:ext uri="{FF2B5EF4-FFF2-40B4-BE49-F238E27FC236}">
                <a16:creationId xmlns:a16="http://schemas.microsoft.com/office/drawing/2014/main" id="{62D2FDCC-D5F9-4A14-8D0A-9375C6558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625" y="2874963"/>
            <a:ext cx="4572000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0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itchFamily="50" charset="-127"/>
              </a:rPr>
              <a:t>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저장된 데이터를 학생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명의 과목별 시험 성적으로 바꿔 </a:t>
            </a:r>
            <a:r>
              <a:rPr kumimoji="0"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학기별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학점 변화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학점이 높은 전공 </a:t>
            </a:r>
            <a:r>
              <a:rPr kumimoji="0"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분야등의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데이터를 확인해볼 수 있다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. </a:t>
            </a:r>
            <a:endParaRPr kumimoji="0"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8382" name="직사각형 29"/>
          <p:cNvSpPr>
            <a:spLocks noChangeArrowheads="1"/>
          </p:cNvSpPr>
          <p:nvPr/>
        </p:nvSpPr>
        <p:spPr bwMode="auto">
          <a:xfrm>
            <a:off x="3935413" y="5691188"/>
            <a:ext cx="457200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ko-KR" altLang="en-US" sz="1200">
                <a:ea typeface="Arial Unicode MS" panose="020B0604020202020204" pitchFamily="50" charset="-127"/>
                <a:cs typeface="Arial Unicode MS" panose="020B0604020202020204" pitchFamily="50" charset="-127"/>
              </a:rPr>
              <a:t> 추가적인 </a:t>
            </a:r>
            <a:r>
              <a:rPr kumimoji="0" lang="en-US" altLang="ko-KR" sz="1200">
                <a:ea typeface="Arial Unicode MS" panose="020B0604020202020204" pitchFamily="50" charset="-127"/>
                <a:cs typeface="Arial Unicode MS" panose="020B0604020202020204" pitchFamily="50" charset="-127"/>
              </a:rPr>
              <a:t>Graphics Panel</a:t>
            </a:r>
            <a:r>
              <a:rPr kumimoji="0" lang="ko-KR" altLang="en-US" sz="1200">
                <a:ea typeface="Arial Unicode MS" panose="020B0604020202020204" pitchFamily="50" charset="-127"/>
                <a:cs typeface="Arial Unicode MS" panose="020B0604020202020204" pitchFamily="50" charset="-127"/>
              </a:rPr>
              <a:t>을 생성하여  앞에서 다룬 두 그래프 외에 필요에 따라 데이터를 정렬하여 꺾은선 그래프 도넛 차트 등으로 성적 정보를 표현해볼 수 있다</a:t>
            </a:r>
            <a:r>
              <a:rPr kumimoji="0" lang="en-US" altLang="ko-KR" sz="1200">
                <a:ea typeface="Arial Unicode MS" panose="020B0604020202020204" pitchFamily="50" charset="-127"/>
                <a:cs typeface="Arial Unicode MS" panose="020B0604020202020204" pitchFamily="50" charset="-127"/>
              </a:rPr>
              <a:t>. </a:t>
            </a:r>
            <a:r>
              <a:rPr kumimoji="0" lang="ko-KR" altLang="en-US" sz="1200">
                <a:ea typeface="Arial Unicode MS" panose="020B0604020202020204" pitchFamily="50" charset="-127"/>
                <a:cs typeface="Arial Unicode MS" panose="020B0604020202020204" pitchFamily="50" charset="-127"/>
              </a:rPr>
              <a:t>그 외에도</a:t>
            </a:r>
            <a:endParaRPr kumimoji="0" lang="ko-KR" altLang="en-US" sz="12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3022C54-9F7C-48E4-9B19-3D5C5103F41E}"/>
              </a:ext>
            </a:extLst>
          </p:cNvPr>
          <p:cNvSpPr/>
          <p:nvPr/>
        </p:nvSpPr>
        <p:spPr>
          <a:xfrm>
            <a:off x="1171775" y="3924904"/>
            <a:ext cx="2015842" cy="2015842"/>
          </a:xfrm>
          <a:prstGeom prst="ellipse">
            <a:avLst/>
          </a:prstGeom>
          <a:solidFill>
            <a:srgbClr val="5179DB">
              <a:alpha val="68000"/>
            </a:srgb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C81946-BBDB-4E73-93AC-35D838B58210}"/>
              </a:ext>
            </a:extLst>
          </p:cNvPr>
          <p:cNvSpPr txBox="1"/>
          <p:nvPr/>
        </p:nvSpPr>
        <p:spPr>
          <a:xfrm>
            <a:off x="1365065" y="4652039"/>
            <a:ext cx="162416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272D2C"/>
                </a:solidFill>
                <a:latin typeface="+mn-ea"/>
                <a:ea typeface="+mn-ea"/>
                <a:cs typeface="Times New Roman" pitchFamily="18" charset="0"/>
              </a:rPr>
              <a:t>추가적 </a:t>
            </a:r>
            <a:endParaRPr kumimoji="0" lang="en-US" altLang="ko-KR" b="1" dirty="0">
              <a:ln>
                <a:solidFill>
                  <a:srgbClr val="272D2C">
                    <a:alpha val="0"/>
                  </a:srgbClr>
                </a:solidFill>
              </a:ln>
              <a:solidFill>
                <a:srgbClr val="272D2C"/>
              </a:solidFill>
              <a:latin typeface="+mn-ea"/>
              <a:ea typeface="+mn-ea"/>
              <a:cs typeface="Times New Roman" pitchFamily="18" charset="0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272D2C"/>
                </a:solidFill>
                <a:latin typeface="+mn-ea"/>
                <a:ea typeface="+mn-ea"/>
                <a:cs typeface="Times New Roman" pitchFamily="18" charset="0"/>
              </a:rPr>
              <a:t>GUI Graphics</a:t>
            </a:r>
            <a:endParaRPr kumimoji="0" lang="ko-KR" altLang="en-US" b="1" dirty="0">
              <a:ln>
                <a:solidFill>
                  <a:srgbClr val="272D2C">
                    <a:alpha val="0"/>
                  </a:srgbClr>
                </a:solidFill>
              </a:ln>
              <a:solidFill>
                <a:srgbClr val="272D2C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6DD90F-74E2-4015-8AFA-EE903785D0A8}"/>
              </a:ext>
            </a:extLst>
          </p:cNvPr>
          <p:cNvSpPr txBox="1"/>
          <p:nvPr/>
        </p:nvSpPr>
        <p:spPr bwMode="auto">
          <a:xfrm>
            <a:off x="3877273" y="4048635"/>
            <a:ext cx="228090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n>
                  <a:solidFill>
                    <a:srgbClr val="272D2C">
                      <a:alpha val="0"/>
                    </a:srgbClr>
                  </a:solidFill>
                </a:ln>
                <a:solidFill>
                  <a:srgbClr val="5179DB"/>
                </a:solidFill>
                <a:latin typeface="Times New Roman" pitchFamily="18" charset="0"/>
                <a:ea typeface="-윤고딕340" pitchFamily="18" charset="-127"/>
                <a:cs typeface="Times New Roman" pitchFamily="18" charset="0"/>
              </a:rPr>
              <a:t>다양한 데이터 파일</a:t>
            </a:r>
          </a:p>
        </p:txBody>
      </p:sp>
      <p:sp>
        <p:nvSpPr>
          <p:cNvPr id="24" name="직사각형 28">
            <a:extLst>
              <a:ext uri="{FF2B5EF4-FFF2-40B4-BE49-F238E27FC236}">
                <a16:creationId xmlns:a16="http://schemas.microsoft.com/office/drawing/2014/main" id="{63406FAE-9FEF-45A0-8A43-AD6FD9316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4319588"/>
            <a:ext cx="45720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kumimoji="0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itchFamily="50" charset="-127"/>
              </a:rPr>
              <a:t>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itchFamily="50" charset="-127"/>
              </a:rPr>
              <a:t>다양한 데이터 확장자의 파일을 사용하더라도 파일 데이터를 읽어 사용할 수 있다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itchFamily="50" charset="-127"/>
              </a:rPr>
              <a:t>. (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itchFamily="50" charset="-127"/>
              </a:rPr>
              <a:t>단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itchFamily="50" charset="-127"/>
              </a:rPr>
              <a:t>,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itchFamily="50" charset="-127"/>
              </a:rPr>
              <a:t>엑셀 제외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맑은 고딕" pitchFamily="50" charset="-127"/>
              </a:rPr>
              <a:t>)</a:t>
            </a:r>
            <a:endParaRPr kumimoji="0"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>
            <a:extLst>
              <a:ext uri="{FF2B5EF4-FFF2-40B4-BE49-F238E27FC236}">
                <a16:creationId xmlns:a16="http://schemas.microsoft.com/office/drawing/2014/main" id="{7AD3014A-31E7-415B-9D14-0036AF015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4902200"/>
            <a:ext cx="2879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Times New Roman" pitchFamily="18" charset="0"/>
              </a:rPr>
              <a:t>Presenter’s Name</a:t>
            </a:r>
            <a:endParaRPr kumimoji="0"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59395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163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3132138" y="3074988"/>
            <a:ext cx="28797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4000"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감사합니다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D95A41A-DF06-40C8-9BA4-C82CD3BB372B}"/>
              </a:ext>
            </a:extLst>
          </p:cNvPr>
          <p:cNvSpPr txBox="1"/>
          <p:nvPr/>
        </p:nvSpPr>
        <p:spPr>
          <a:xfrm>
            <a:off x="2695125" y="5526953"/>
            <a:ext cx="11576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Content</a:t>
            </a:r>
            <a:endParaRPr kumimoji="0" lang="ko-KR" altLang="en-US" sz="2400" dirty="0">
              <a:ln>
                <a:solidFill>
                  <a:srgbClr val="2C2A25">
                    <a:alpha val="0"/>
                  </a:srgbClr>
                </a:solidFill>
              </a:ln>
              <a:solidFill>
                <a:schemeClr val="bg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5A408E-46C4-472A-AA22-CFE2ACF12846}"/>
              </a:ext>
            </a:extLst>
          </p:cNvPr>
          <p:cNvSpPr txBox="1"/>
          <p:nvPr/>
        </p:nvSpPr>
        <p:spPr>
          <a:xfrm>
            <a:off x="2722793" y="917496"/>
            <a:ext cx="11576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Content</a:t>
            </a:r>
            <a:endParaRPr kumimoji="0" lang="ko-KR" altLang="en-US" sz="2400" dirty="0">
              <a:ln>
                <a:solidFill>
                  <a:srgbClr val="2C2A25">
                    <a:alpha val="0"/>
                  </a:srgbClr>
                </a:solidFill>
              </a:ln>
              <a:solidFill>
                <a:schemeClr val="bg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2AC132-D98E-4DC6-A177-8BFE5CFDCCAB}"/>
              </a:ext>
            </a:extLst>
          </p:cNvPr>
          <p:cNvSpPr/>
          <p:nvPr/>
        </p:nvSpPr>
        <p:spPr bwMode="auto">
          <a:xfrm>
            <a:off x="150813" y="144946"/>
            <a:ext cx="495840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1-(3)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개인별 담당 분야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9F3F4A8-E95C-4315-B83E-4745C111F07A}"/>
              </a:ext>
            </a:extLst>
          </p:cNvPr>
          <p:cNvGraphicFramePr>
            <a:graphicFrameLocks noGrp="1"/>
          </p:cNvGraphicFramePr>
          <p:nvPr/>
        </p:nvGraphicFramePr>
        <p:xfrm>
          <a:off x="358775" y="1123950"/>
          <a:ext cx="8426450" cy="4706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335">
                  <a:extLst>
                    <a:ext uri="{9D8B030D-6E8A-4147-A177-3AD203B41FA5}">
                      <a16:colId xmlns:a16="http://schemas.microsoft.com/office/drawing/2014/main" val="96147495"/>
                    </a:ext>
                  </a:extLst>
                </a:gridCol>
                <a:gridCol w="5113487">
                  <a:extLst>
                    <a:ext uri="{9D8B030D-6E8A-4147-A177-3AD203B41FA5}">
                      <a16:colId xmlns:a16="http://schemas.microsoft.com/office/drawing/2014/main" val="1599775531"/>
                    </a:ext>
                  </a:extLst>
                </a:gridCol>
                <a:gridCol w="1080314">
                  <a:extLst>
                    <a:ext uri="{9D8B030D-6E8A-4147-A177-3AD203B41FA5}">
                      <a16:colId xmlns:a16="http://schemas.microsoft.com/office/drawing/2014/main" val="1338705361"/>
                    </a:ext>
                  </a:extLst>
                </a:gridCol>
                <a:gridCol w="1080314">
                  <a:extLst>
                    <a:ext uri="{9D8B030D-6E8A-4147-A177-3AD203B41FA5}">
                      <a16:colId xmlns:a16="http://schemas.microsoft.com/office/drawing/2014/main" val="745085421"/>
                    </a:ext>
                  </a:extLst>
                </a:gridCol>
              </a:tblGrid>
              <a:tr h="365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성명</a:t>
                      </a:r>
                    </a:p>
                  </a:txBody>
                  <a:tcPr marL="91456" marR="91456" marT="45730" marB="45730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담당 분야</a:t>
                      </a:r>
                    </a:p>
                  </a:txBody>
                  <a:tcPr marL="91456" marR="91456" marT="45730" marB="45730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참여도</a:t>
                      </a:r>
                    </a:p>
                  </a:txBody>
                  <a:tcPr marL="91456" marR="91456" marT="45730" marB="4573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222023"/>
                  </a:ext>
                </a:extLst>
              </a:tr>
              <a:tr h="365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박소연</a:t>
                      </a: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장혜정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extLst>
                  <a:ext uri="{0D108BD9-81ED-4DB2-BD59-A6C34878D82A}">
                    <a16:rowId xmlns:a16="http://schemas.microsoft.com/office/drawing/2014/main" val="3770985339"/>
                  </a:ext>
                </a:extLst>
              </a:tr>
              <a:tr h="555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장혜정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학생 데이터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File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 구성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(std_data.txt)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extLst>
                  <a:ext uri="{0D108BD9-81ED-4DB2-BD59-A6C34878D82A}">
                    <a16:rowId xmlns:a16="http://schemas.microsoft.com/office/drawing/2014/main" val="4217135659"/>
                  </a:ext>
                </a:extLst>
              </a:tr>
              <a:tr h="555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학생 성적 출력 패널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GUI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구성 및 기능 구현</a:t>
                      </a: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extLst>
                  <a:ext uri="{0D108BD9-81ED-4DB2-BD59-A6C34878D82A}">
                    <a16:rowId xmlns:a16="http://schemas.microsoft.com/office/drawing/2014/main" val="2035449525"/>
                  </a:ext>
                </a:extLst>
              </a:tr>
              <a:tr h="640219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전체 학생 성적 출력 패널 </a:t>
                      </a:r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GUI </a:t>
                      </a:r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구성 및 기능 구현</a:t>
                      </a: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extLst>
                  <a:ext uri="{0D108BD9-81ED-4DB2-BD59-A6C34878D82A}">
                    <a16:rowId xmlns:a16="http://schemas.microsoft.com/office/drawing/2014/main" val="3096223171"/>
                  </a:ext>
                </a:extLst>
              </a:tr>
              <a:tr h="555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선택 학생의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 과목 성적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막대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그래프 구현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extLst>
                  <a:ext uri="{0D108BD9-81ED-4DB2-BD59-A6C34878D82A}">
                    <a16:rowId xmlns:a16="http://schemas.microsoft.com/office/drawing/2014/main" val="2607283264"/>
                  </a:ext>
                </a:extLst>
              </a:tr>
              <a:tr h="555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각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패널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연결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50%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extLst>
                  <a:ext uri="{0D108BD9-81ED-4DB2-BD59-A6C34878D82A}">
                    <a16:rowId xmlns:a16="http://schemas.microsoft.com/office/drawing/2014/main" val="1383189354"/>
                  </a:ext>
                </a:extLst>
              </a:tr>
              <a:tr h="555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프로그램 전반의 오류 수정</a:t>
                      </a: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90%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extLst>
                  <a:ext uri="{0D108BD9-81ED-4DB2-BD59-A6C34878D82A}">
                    <a16:rowId xmlns:a16="http://schemas.microsoft.com/office/drawing/2014/main" val="2760540693"/>
                  </a:ext>
                </a:extLst>
              </a:tr>
              <a:tr h="555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프로젝트 발표</a:t>
                      </a: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1456" marR="91456" marT="45730" marB="45730"/>
                </a:tc>
                <a:extLst>
                  <a:ext uri="{0D108BD9-81ED-4DB2-BD59-A6C34878D82A}">
                    <a16:rowId xmlns:a16="http://schemas.microsoft.com/office/drawing/2014/main" val="892461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53AE8BA-C962-4455-A405-56F03BA554ED}"/>
              </a:ext>
            </a:extLst>
          </p:cNvPr>
          <p:cNvSpPr txBox="1"/>
          <p:nvPr/>
        </p:nvSpPr>
        <p:spPr>
          <a:xfrm>
            <a:off x="369888" y="5868988"/>
            <a:ext cx="8424862" cy="869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ko-KR" dirty="0">
                <a:latin typeface="+mn-ea"/>
                <a:ea typeface="+mn-ea"/>
              </a:rPr>
              <a:t>담당한 패널과 기능에 따라 구현 난이도와 소요된 시간에 차이가 있으나 프로젝트 참여도는 같습니다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>
            <a:extLst>
              <a:ext uri="{FF2B5EF4-FFF2-40B4-BE49-F238E27FC236}">
                <a16:creationId xmlns:a16="http://schemas.microsoft.com/office/drawing/2014/main" id="{7AD3014A-31E7-415B-9D14-0036AF015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4902200"/>
            <a:ext cx="2879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Times New Roman" pitchFamily="18" charset="0"/>
              </a:rPr>
              <a:t>Presenter’s Name</a:t>
            </a:r>
            <a:endParaRPr kumimoji="0"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18435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163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1314450" y="3044825"/>
            <a:ext cx="6515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4000"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2. </a:t>
            </a:r>
            <a:r>
              <a:rPr kumimoji="0" lang="ko-KR" altLang="en-US" sz="4000"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프로그램의 구조 및 구성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AD22-E238-4D1F-8456-8DC8DA75B1BE}"/>
              </a:ext>
            </a:extLst>
          </p:cNvPr>
          <p:cNvSpPr/>
          <p:nvPr/>
        </p:nvSpPr>
        <p:spPr bwMode="auto">
          <a:xfrm>
            <a:off x="150813" y="144946"/>
            <a:ext cx="588173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2-(1) </a:t>
            </a:r>
            <a:r>
              <a:rPr kumimoji="0"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프로그램 전체 순서도</a:t>
            </a:r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327E37AC-79AB-41F7-9718-45DB5F66F07C}"/>
              </a:ext>
            </a:extLst>
          </p:cNvPr>
          <p:cNvSpPr/>
          <p:nvPr/>
        </p:nvSpPr>
        <p:spPr>
          <a:xfrm>
            <a:off x="755650" y="819150"/>
            <a:ext cx="933450" cy="346075"/>
          </a:xfrm>
          <a:prstGeom prst="flowChartTerminator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dirty="0"/>
              <a:t>START</a:t>
            </a:r>
            <a:endParaRPr lang="ko-KR" altLang="en-US" sz="1400" dirty="0"/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77916613-3741-40C0-AAB6-2731385BC73A}"/>
              </a:ext>
            </a:extLst>
          </p:cNvPr>
          <p:cNvSpPr/>
          <p:nvPr/>
        </p:nvSpPr>
        <p:spPr>
          <a:xfrm>
            <a:off x="555625" y="1522413"/>
            <a:ext cx="1333500" cy="407987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300" dirty="0"/>
              <a:t>테마 컬러 설정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C50ADE7-F9D9-4366-A404-0CB4B4030655}"/>
              </a:ext>
            </a:extLst>
          </p:cNvPr>
          <p:cNvCxnSpPr>
            <a:cxnSpLocks/>
            <a:stCxn id="37" idx="0"/>
          </p:cNvCxnSpPr>
          <p:nvPr/>
        </p:nvCxnSpPr>
        <p:spPr>
          <a:xfrm rot="16200000" flipV="1">
            <a:off x="1975644" y="1429544"/>
            <a:ext cx="1116013" cy="2403475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A37529F-F811-49D0-8538-116D6AC3D05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222375" y="1165225"/>
            <a:ext cx="0" cy="24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602F8F-0563-410D-BC4C-AA08967ECD1F}"/>
              </a:ext>
            </a:extLst>
          </p:cNvPr>
          <p:cNvCxnSpPr>
            <a:cxnSpLocks/>
          </p:cNvCxnSpPr>
          <p:nvPr/>
        </p:nvCxnSpPr>
        <p:spPr>
          <a:xfrm>
            <a:off x="1222375" y="1930400"/>
            <a:ext cx="0" cy="2873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BC19F9A-4281-4E90-B472-26116D1D9469}"/>
              </a:ext>
            </a:extLst>
          </p:cNvPr>
          <p:cNvSpPr/>
          <p:nvPr/>
        </p:nvSpPr>
        <p:spPr>
          <a:xfrm>
            <a:off x="96838" y="3014663"/>
            <a:ext cx="2251075" cy="698500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300" dirty="0"/>
              <a:t>저장된 학생 정보인가</a:t>
            </a:r>
            <a:r>
              <a:rPr lang="en-US" altLang="ko-KR" sz="1300" dirty="0"/>
              <a:t>?</a:t>
            </a:r>
            <a:endParaRPr lang="ko-KR" altLang="en-US" sz="13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AD5FB1F-8321-455C-AC22-390280E6336C}"/>
              </a:ext>
            </a:extLst>
          </p:cNvPr>
          <p:cNvCxnSpPr>
            <a:cxnSpLocks/>
          </p:cNvCxnSpPr>
          <p:nvPr/>
        </p:nvCxnSpPr>
        <p:spPr>
          <a:xfrm>
            <a:off x="1193800" y="2636838"/>
            <a:ext cx="0" cy="28733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E01E1559-6C7E-4B72-97EB-C25BBF1ACCA4}"/>
              </a:ext>
            </a:extLst>
          </p:cNvPr>
          <p:cNvSpPr/>
          <p:nvPr/>
        </p:nvSpPr>
        <p:spPr>
          <a:xfrm>
            <a:off x="474663" y="2286000"/>
            <a:ext cx="1495425" cy="350838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300" dirty="0"/>
              <a:t>학생 데이터 확인</a:t>
            </a: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6C7ECE09-B1F4-46AD-B04A-D4E0D9943504}"/>
              </a:ext>
            </a:extLst>
          </p:cNvPr>
          <p:cNvSpPr/>
          <p:nvPr/>
        </p:nvSpPr>
        <p:spPr>
          <a:xfrm>
            <a:off x="2987675" y="3189288"/>
            <a:ext cx="1495425" cy="34925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300" dirty="0"/>
              <a:t>학생 데이터 저장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EC86A31-1BDA-4FBA-9E1D-493B492B7A00}"/>
              </a:ext>
            </a:extLst>
          </p:cNvPr>
          <p:cNvCxnSpPr>
            <a:cxnSpLocks/>
          </p:cNvCxnSpPr>
          <p:nvPr/>
        </p:nvCxnSpPr>
        <p:spPr>
          <a:xfrm>
            <a:off x="2355850" y="3363913"/>
            <a:ext cx="4699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63E04E2-46E6-4857-A5C3-EFF3B32934E2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1435894" y="3499644"/>
            <a:ext cx="1698625" cy="2125663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52" name="직선 화살표 연결선 14351">
            <a:extLst>
              <a:ext uri="{FF2B5EF4-FFF2-40B4-BE49-F238E27FC236}">
                <a16:creationId xmlns:a16="http://schemas.microsoft.com/office/drawing/2014/main" id="{0B8D7EC8-574D-4743-86AB-76B62B14951A}"/>
              </a:ext>
            </a:extLst>
          </p:cNvPr>
          <p:cNvCxnSpPr/>
          <p:nvPr/>
        </p:nvCxnSpPr>
        <p:spPr>
          <a:xfrm>
            <a:off x="1222375" y="3933825"/>
            <a:ext cx="212566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DD55D4B-693B-4283-B8F1-40524BFFD52B}"/>
              </a:ext>
            </a:extLst>
          </p:cNvPr>
          <p:cNvCxnSpPr/>
          <p:nvPr/>
        </p:nvCxnSpPr>
        <p:spPr>
          <a:xfrm>
            <a:off x="1222375" y="4600575"/>
            <a:ext cx="212566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F0DCBEFD-332A-4E29-9B62-0DF5D0B02265}"/>
              </a:ext>
            </a:extLst>
          </p:cNvPr>
          <p:cNvSpPr/>
          <p:nvPr/>
        </p:nvSpPr>
        <p:spPr>
          <a:xfrm>
            <a:off x="3473450" y="3708400"/>
            <a:ext cx="1495425" cy="34925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300" dirty="0"/>
              <a:t>막대 그래프 확인</a:t>
            </a:r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AC0D74F1-A0D0-4AE1-AA0D-54BA6DA45397}"/>
              </a:ext>
            </a:extLst>
          </p:cNvPr>
          <p:cNvSpPr/>
          <p:nvPr/>
        </p:nvSpPr>
        <p:spPr>
          <a:xfrm>
            <a:off x="3473450" y="4425950"/>
            <a:ext cx="1495425" cy="350838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300" dirty="0"/>
              <a:t>원 그래프 확인</a:t>
            </a:r>
          </a:p>
        </p:txBody>
      </p:sp>
      <p:sp>
        <p:nvSpPr>
          <p:cNvPr id="61" name="순서도: 처리 60">
            <a:extLst>
              <a:ext uri="{FF2B5EF4-FFF2-40B4-BE49-F238E27FC236}">
                <a16:creationId xmlns:a16="http://schemas.microsoft.com/office/drawing/2014/main" id="{9797788B-CE10-4A95-AA08-1CBB5BCBAC6C}"/>
              </a:ext>
            </a:extLst>
          </p:cNvPr>
          <p:cNvSpPr/>
          <p:nvPr/>
        </p:nvSpPr>
        <p:spPr>
          <a:xfrm>
            <a:off x="3463925" y="5118100"/>
            <a:ext cx="1495425" cy="573088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300" dirty="0"/>
              <a:t>전체 학생 성적 확인</a:t>
            </a:r>
          </a:p>
        </p:txBody>
      </p:sp>
      <p:cxnSp>
        <p:nvCxnSpPr>
          <p:cNvPr id="14354" name="직선 화살표 연결선 14353">
            <a:extLst>
              <a:ext uri="{FF2B5EF4-FFF2-40B4-BE49-F238E27FC236}">
                <a16:creationId xmlns:a16="http://schemas.microsoft.com/office/drawing/2014/main" id="{AE407192-1C2E-41AB-85BE-C9310A36A0BB}"/>
              </a:ext>
            </a:extLst>
          </p:cNvPr>
          <p:cNvCxnSpPr>
            <a:stCxn id="59" idx="3"/>
          </p:cNvCxnSpPr>
          <p:nvPr/>
        </p:nvCxnSpPr>
        <p:spPr>
          <a:xfrm flipV="1">
            <a:off x="4968875" y="3883025"/>
            <a:ext cx="89852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8F20484-A317-48E6-A7C3-85AA9F0F02BD}"/>
              </a:ext>
            </a:extLst>
          </p:cNvPr>
          <p:cNvCxnSpPr/>
          <p:nvPr/>
        </p:nvCxnSpPr>
        <p:spPr>
          <a:xfrm flipV="1">
            <a:off x="4968875" y="4600575"/>
            <a:ext cx="89852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55C057B-344D-4D17-8139-7A958A003747}"/>
              </a:ext>
            </a:extLst>
          </p:cNvPr>
          <p:cNvCxnSpPr/>
          <p:nvPr/>
        </p:nvCxnSpPr>
        <p:spPr>
          <a:xfrm flipV="1">
            <a:off x="4968875" y="5394325"/>
            <a:ext cx="89852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355" name="순서도: 문서 14354">
            <a:extLst>
              <a:ext uri="{FF2B5EF4-FFF2-40B4-BE49-F238E27FC236}">
                <a16:creationId xmlns:a16="http://schemas.microsoft.com/office/drawing/2014/main" id="{424C03C0-20EE-4439-B8A2-F327B8DDBA6F}"/>
              </a:ext>
            </a:extLst>
          </p:cNvPr>
          <p:cNvSpPr/>
          <p:nvPr/>
        </p:nvSpPr>
        <p:spPr>
          <a:xfrm>
            <a:off x="6029325" y="3308350"/>
            <a:ext cx="1495425" cy="960438"/>
          </a:xfrm>
          <a:prstGeom prst="flowChart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lnSpc>
                <a:spcPct val="150000"/>
              </a:lnSpc>
              <a:defRPr/>
            </a:pPr>
            <a:r>
              <a:rPr lang="ko-KR" altLang="en-US" sz="1300" dirty="0"/>
              <a:t>선택 학생의 수강과목 평균 점수 막대 그래프</a:t>
            </a:r>
          </a:p>
        </p:txBody>
      </p:sp>
      <p:sp>
        <p:nvSpPr>
          <p:cNvPr id="67" name="순서도: 문서 66">
            <a:extLst>
              <a:ext uri="{FF2B5EF4-FFF2-40B4-BE49-F238E27FC236}">
                <a16:creationId xmlns:a16="http://schemas.microsoft.com/office/drawing/2014/main" id="{344F618C-39C3-4893-B1AE-609F61A31676}"/>
              </a:ext>
            </a:extLst>
          </p:cNvPr>
          <p:cNvSpPr/>
          <p:nvPr/>
        </p:nvSpPr>
        <p:spPr>
          <a:xfrm>
            <a:off x="6029325" y="4383088"/>
            <a:ext cx="1495425" cy="646112"/>
          </a:xfrm>
          <a:prstGeom prst="flowChart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lnSpc>
                <a:spcPct val="150000"/>
              </a:lnSpc>
              <a:defRPr/>
            </a:pPr>
            <a:r>
              <a:rPr lang="ko-KR" altLang="en-US" sz="1300" dirty="0"/>
              <a:t>선택 학생의 평균 학점 원 그래프</a:t>
            </a:r>
          </a:p>
        </p:txBody>
      </p:sp>
      <p:sp>
        <p:nvSpPr>
          <p:cNvPr id="68" name="순서도: 문서 67">
            <a:extLst>
              <a:ext uri="{FF2B5EF4-FFF2-40B4-BE49-F238E27FC236}">
                <a16:creationId xmlns:a16="http://schemas.microsoft.com/office/drawing/2014/main" id="{9D625FFA-FEA6-46E5-B9ED-018D14FF0904}"/>
              </a:ext>
            </a:extLst>
          </p:cNvPr>
          <p:cNvSpPr/>
          <p:nvPr/>
        </p:nvSpPr>
        <p:spPr>
          <a:xfrm>
            <a:off x="6016625" y="5118100"/>
            <a:ext cx="1495425" cy="1406525"/>
          </a:xfrm>
          <a:prstGeom prst="flowChart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lnSpc>
                <a:spcPct val="150000"/>
              </a:lnSpc>
              <a:defRPr/>
            </a:pPr>
            <a:r>
              <a:rPr lang="ko-KR" altLang="en-US" sz="1300" dirty="0"/>
              <a:t>해당 화목 타학생의 점수</a:t>
            </a:r>
            <a:r>
              <a:rPr lang="en-US" altLang="ko-KR" sz="1300" dirty="0"/>
              <a:t>, </a:t>
            </a:r>
          </a:p>
          <a:p>
            <a:pPr algn="ctr" eaLnBrk="1" latinLnBrk="1" hangingPunct="1">
              <a:lnSpc>
                <a:spcPct val="150000"/>
              </a:lnSpc>
              <a:defRPr/>
            </a:pPr>
            <a:r>
              <a:rPr lang="ko-KR" altLang="en-US" sz="1300" dirty="0"/>
              <a:t>전체 학생 학점 등수</a:t>
            </a:r>
          </a:p>
        </p:txBody>
      </p:sp>
      <p:sp>
        <p:nvSpPr>
          <p:cNvPr id="69" name="순서도: 수행의 시작/종료 68">
            <a:extLst>
              <a:ext uri="{FF2B5EF4-FFF2-40B4-BE49-F238E27FC236}">
                <a16:creationId xmlns:a16="http://schemas.microsoft.com/office/drawing/2014/main" id="{B1819F88-AFD2-4111-8A9C-DDED756575AE}"/>
              </a:ext>
            </a:extLst>
          </p:cNvPr>
          <p:cNvSpPr/>
          <p:nvPr/>
        </p:nvSpPr>
        <p:spPr>
          <a:xfrm>
            <a:off x="8070850" y="4532313"/>
            <a:ext cx="931863" cy="346075"/>
          </a:xfrm>
          <a:prstGeom prst="flowChartTerminator">
            <a:avLst/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dirty="0"/>
              <a:t>END</a:t>
            </a:r>
            <a:endParaRPr lang="ko-KR" altLang="en-US" sz="1400" dirty="0"/>
          </a:p>
        </p:txBody>
      </p:sp>
      <p:cxnSp>
        <p:nvCxnSpPr>
          <p:cNvPr id="14357" name="연결선: 꺾임 14356">
            <a:extLst>
              <a:ext uri="{FF2B5EF4-FFF2-40B4-BE49-F238E27FC236}">
                <a16:creationId xmlns:a16="http://schemas.microsoft.com/office/drawing/2014/main" id="{A452D1E2-EB66-45AD-8E3B-49EB46F73F4A}"/>
              </a:ext>
            </a:extLst>
          </p:cNvPr>
          <p:cNvCxnSpPr>
            <a:stCxn id="14355" idx="3"/>
            <a:endCxn id="69" idx="1"/>
          </p:cNvCxnSpPr>
          <p:nvPr/>
        </p:nvCxnSpPr>
        <p:spPr>
          <a:xfrm>
            <a:off x="7524750" y="3789363"/>
            <a:ext cx="546100" cy="915987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59" name="연결선: 꺾임 14358">
            <a:extLst>
              <a:ext uri="{FF2B5EF4-FFF2-40B4-BE49-F238E27FC236}">
                <a16:creationId xmlns:a16="http://schemas.microsoft.com/office/drawing/2014/main" id="{641CA511-02B0-4952-BF58-F0A5493F4966}"/>
              </a:ext>
            </a:extLst>
          </p:cNvPr>
          <p:cNvCxnSpPr>
            <a:cxnSpLocks/>
            <a:stCxn id="67" idx="3"/>
            <a:endCxn id="68" idx="3"/>
          </p:cNvCxnSpPr>
          <p:nvPr/>
        </p:nvCxnSpPr>
        <p:spPr>
          <a:xfrm flipH="1">
            <a:off x="7512050" y="4705350"/>
            <a:ext cx="12700" cy="1116013"/>
          </a:xfrm>
          <a:prstGeom prst="bentConnector3">
            <a:avLst>
              <a:gd name="adj1" fmla="val -213103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84" name="TextBox 14363"/>
          <p:cNvSpPr txBox="1">
            <a:spLocks noChangeArrowheads="1"/>
          </p:cNvSpPr>
          <p:nvPr/>
        </p:nvSpPr>
        <p:spPr bwMode="auto">
          <a:xfrm>
            <a:off x="776288" y="3679825"/>
            <a:ext cx="50958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300">
                <a:ea typeface="굴림" panose="020B0600000101010101" pitchFamily="50" charset="-127"/>
              </a:rPr>
              <a:t>Yes</a:t>
            </a:r>
            <a:endParaRPr lang="ko-KR" altLang="en-US" sz="1300">
              <a:ea typeface="굴림" panose="020B0600000101010101" pitchFamily="50" charset="-127"/>
            </a:endParaRPr>
          </a:p>
        </p:txBody>
      </p:sp>
      <p:sp>
        <p:nvSpPr>
          <p:cNvPr id="19485" name="TextBox 78"/>
          <p:cNvSpPr txBox="1">
            <a:spLocks noChangeArrowheads="1"/>
          </p:cNvSpPr>
          <p:nvPr/>
        </p:nvSpPr>
        <p:spPr bwMode="auto">
          <a:xfrm>
            <a:off x="2332038" y="3041650"/>
            <a:ext cx="509587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300">
                <a:ea typeface="굴림" panose="020B0600000101010101" pitchFamily="50" charset="-127"/>
              </a:rPr>
              <a:t>No</a:t>
            </a:r>
            <a:endParaRPr lang="ko-KR" altLang="en-US" sz="1300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2863</TotalTime>
  <Words>1727</Words>
  <Application>Microsoft Office PowerPoint</Application>
  <PresentationFormat>화면 슬라이드 쇼(4:3)</PresentationFormat>
  <Paragraphs>281</Paragraphs>
  <Slides>65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HY견고딕</vt:lpstr>
      <vt:lpstr>맑은 고딕</vt:lpstr>
      <vt:lpstr>Arial</vt:lpstr>
      <vt:lpstr>Calibri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김현정</dc:creator>
  <cp:lastModifiedBy>Soyeon Park</cp:lastModifiedBy>
  <cp:revision>157</cp:revision>
  <dcterms:created xsi:type="dcterms:W3CDTF">2015-03-17T16:42:44Z</dcterms:created>
  <dcterms:modified xsi:type="dcterms:W3CDTF">2018-12-03T10:43:28Z</dcterms:modified>
</cp:coreProperties>
</file>